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648" r:id="rId2"/>
  </p:sldMasterIdLst>
  <p:sldIdLst>
    <p:sldId id="256" r:id="rId3"/>
    <p:sldId id="310" r:id="rId4"/>
    <p:sldId id="273" r:id="rId5"/>
    <p:sldId id="261" r:id="rId6"/>
    <p:sldId id="292" r:id="rId7"/>
    <p:sldId id="307" r:id="rId8"/>
    <p:sldId id="265" r:id="rId9"/>
    <p:sldId id="263" r:id="rId10"/>
    <p:sldId id="264" r:id="rId11"/>
    <p:sldId id="266" r:id="rId12"/>
    <p:sldId id="272" r:id="rId13"/>
    <p:sldId id="293" r:id="rId14"/>
    <p:sldId id="311" r:id="rId15"/>
    <p:sldId id="277" r:id="rId16"/>
    <p:sldId id="278" r:id="rId17"/>
    <p:sldId id="295" r:id="rId18"/>
    <p:sldId id="279" r:id="rId19"/>
    <p:sldId id="312" r:id="rId20"/>
    <p:sldId id="281" r:id="rId21"/>
    <p:sldId id="267" r:id="rId22"/>
    <p:sldId id="287" r:id="rId23"/>
    <p:sldId id="286" r:id="rId24"/>
    <p:sldId id="294" r:id="rId25"/>
    <p:sldId id="284" r:id="rId26"/>
    <p:sldId id="313" r:id="rId27"/>
    <p:sldId id="289" r:id="rId28"/>
    <p:sldId id="290" r:id="rId29"/>
    <p:sldId id="297" r:id="rId30"/>
    <p:sldId id="296" r:id="rId31"/>
    <p:sldId id="299" r:id="rId32"/>
    <p:sldId id="291" r:id="rId33"/>
    <p:sldId id="315" r:id="rId34"/>
    <p:sldId id="301" r:id="rId35"/>
    <p:sldId id="302" r:id="rId36"/>
    <p:sldId id="303" r:id="rId37"/>
    <p:sldId id="305" r:id="rId38"/>
    <p:sldId id="314" r:id="rId39"/>
    <p:sldId id="262" r:id="rId40"/>
    <p:sldId id="285" r:id="rId41"/>
    <p:sldId id="270" r:id="rId42"/>
    <p:sldId id="268" r:id="rId43"/>
    <p:sldId id="269" r:id="rId44"/>
    <p:sldId id="271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46A59-4CD4-456B-8E69-4B06AC911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49CC4E-36C0-4311-AFED-DDCC5D5B8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2FD02F-2273-4B01-94F9-4D0981B8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CF3CF-D0F7-43EF-9E9F-620F74EA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2840A0-A42E-4D98-AC3D-5AF68869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6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93F22-1451-48DB-BE75-FEF06C3E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B5C74F-CB6F-4A6E-8E30-71BCD0427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737BCA-EA99-4BBE-9663-570B2C83B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C0D64F-2D82-4D95-AC10-FDFCA10D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BEC56C-16DE-4F04-8993-5AF0CFC1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4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1BBDAA-3D84-40C4-8721-AADBBAD31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54E1B8-B7FF-4BB6-87E1-024F71629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28A411-5897-420A-AA37-1EBB8A42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C97765-90D2-4353-AB29-0D88FAE2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ABAA60-BFB6-4834-AB03-11735D7E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6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10667"/>
            <a:ext cx="10662285" cy="1079500"/>
          </a:xfrm>
          <a:custGeom>
            <a:avLst/>
            <a:gdLst/>
            <a:ahLst/>
            <a:cxnLst/>
            <a:rect l="l" t="t" r="r" b="b"/>
            <a:pathLst>
              <a:path w="10662285" h="1079500">
                <a:moveTo>
                  <a:pt x="10661904" y="0"/>
                </a:moveTo>
                <a:lnTo>
                  <a:pt x="103738" y="0"/>
                </a:lnTo>
                <a:lnTo>
                  <a:pt x="63358" y="8157"/>
                </a:lnTo>
                <a:lnTo>
                  <a:pt x="30384" y="30400"/>
                </a:lnTo>
                <a:lnTo>
                  <a:pt x="8152" y="63382"/>
                </a:lnTo>
                <a:lnTo>
                  <a:pt x="0" y="103758"/>
                </a:lnTo>
                <a:lnTo>
                  <a:pt x="0" y="1078991"/>
                </a:lnTo>
                <a:lnTo>
                  <a:pt x="10558145" y="1078991"/>
                </a:lnTo>
                <a:lnTo>
                  <a:pt x="10598521" y="1070834"/>
                </a:lnTo>
                <a:lnTo>
                  <a:pt x="10631503" y="1048591"/>
                </a:lnTo>
                <a:lnTo>
                  <a:pt x="10653746" y="1015609"/>
                </a:lnTo>
                <a:lnTo>
                  <a:pt x="10661904" y="975232"/>
                </a:lnTo>
                <a:lnTo>
                  <a:pt x="10661904" y="0"/>
                </a:lnTo>
                <a:close/>
              </a:path>
            </a:pathLst>
          </a:custGeom>
          <a:solidFill>
            <a:srgbClr val="15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3" y="10667"/>
            <a:ext cx="10662285" cy="1079500"/>
          </a:xfrm>
          <a:custGeom>
            <a:avLst/>
            <a:gdLst/>
            <a:ahLst/>
            <a:cxnLst/>
            <a:rect l="l" t="t" r="r" b="b"/>
            <a:pathLst>
              <a:path w="10662285" h="1079500">
                <a:moveTo>
                  <a:pt x="103738" y="0"/>
                </a:moveTo>
                <a:lnTo>
                  <a:pt x="10661904" y="0"/>
                </a:lnTo>
                <a:lnTo>
                  <a:pt x="10661904" y="975232"/>
                </a:lnTo>
                <a:lnTo>
                  <a:pt x="10653746" y="1015609"/>
                </a:lnTo>
                <a:lnTo>
                  <a:pt x="10631503" y="1048591"/>
                </a:lnTo>
                <a:lnTo>
                  <a:pt x="10598521" y="1070834"/>
                </a:lnTo>
                <a:lnTo>
                  <a:pt x="10558145" y="1078991"/>
                </a:lnTo>
                <a:lnTo>
                  <a:pt x="0" y="1078991"/>
                </a:lnTo>
                <a:lnTo>
                  <a:pt x="0" y="103758"/>
                </a:lnTo>
                <a:lnTo>
                  <a:pt x="8152" y="63382"/>
                </a:lnTo>
                <a:lnTo>
                  <a:pt x="30384" y="30400"/>
                </a:lnTo>
                <a:lnTo>
                  <a:pt x="63358" y="8157"/>
                </a:lnTo>
                <a:lnTo>
                  <a:pt x="103738" y="0"/>
                </a:lnTo>
                <a:close/>
              </a:path>
            </a:pathLst>
          </a:custGeom>
          <a:ln w="9143">
            <a:solidFill>
              <a:srgbClr val="156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881359" y="231647"/>
            <a:ext cx="1091183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79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45859-37AE-4805-B923-C5730E2E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CE3D61-63F7-4E57-98B8-1323F2AC3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E23AD2-F4A9-4F30-B1BC-3C3FAF3E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4CFC1E-696E-4026-8BDE-268A76DA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6C2AE0-FCB9-485C-8444-E457A8B5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4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8E365-C066-46F9-B8CE-D1ED26C6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58859A-D93B-453F-9602-D1293DDC3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327EF9-DF7F-405D-BF36-96B3F122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FD1057-2437-43ED-A1F0-340716E6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6F88B-09E3-4634-83B1-522B1315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1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FADEB-48B6-4CCE-A90B-2B7405CB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BF32C2-82A3-4692-A7C4-14EF409C3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FCDBBE-525B-4AE0-80CA-BD47B6CE6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B60B50-152A-4534-BFD5-99D4E444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7E4757-1FD6-488A-B1A4-92571FA0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CD4861-8B14-4197-8A26-EA68566F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03FFE-A880-43CD-80EC-C86FB57E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088847-4755-4760-B0DC-F770040D3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CBAD0C-7D29-4F1C-A768-6F4E532E1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850A51F-E17A-405A-87C3-73595F96F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24E22A1-2979-43A5-8472-454D2DAD0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1E9B7F-0B7A-4319-80D3-90FBF35A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7F85FB5-E436-4EAB-BCBA-B19B5153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632FBC7-6F4C-4280-B895-478ABC06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AFFA2-65BF-49ED-8FFB-C5737E89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816DF7-A3B8-4259-B745-9184584C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D90BC7-ABBB-429D-B5BE-BA08A852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D7786F9-0F93-4BCF-9C1B-E8297DE3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2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E6E96C-10D7-40DE-B8CC-982401E5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1084250-52F9-44C5-B5D4-01CD1ED0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74E601-D7D1-47C4-96D8-05625B4E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9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DC31B-D2DC-46AD-A479-89D51724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15D6CD-E8BE-41CA-AB07-C9A966506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771CA6-93C6-49BA-BC78-1BC48E2F8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533F45-AC39-46A7-BFA2-E51BA35E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759FCE-D9E2-4918-B237-0FC16349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45414E-D99F-4766-A540-97D3716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B1396-BD81-4190-AA3D-0B93D19F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3BF149-6431-4789-991A-6EC1AC254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D1A45D-443E-4405-973A-ED360AB22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673378-9424-4495-BD7A-636F4DCA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8B039B-27B0-43F2-AA52-BA22D4D2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BFB02C-8904-49FA-9D4C-497B78DB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3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457C0C-C62C-41B5-88A1-CC47B32C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E4CD04-084B-4C7D-BD1D-00C8E718D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BDF933-82DE-4195-A6F6-760A8090C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041B-8AF7-44A6-84AE-0048A0FAFBD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52E998-3BC1-4E30-B598-710064C1D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A52764-8811-46F2-A47B-838864178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10667"/>
            <a:ext cx="10662285" cy="1079500"/>
          </a:xfrm>
          <a:custGeom>
            <a:avLst/>
            <a:gdLst/>
            <a:ahLst/>
            <a:cxnLst/>
            <a:rect l="l" t="t" r="r" b="b"/>
            <a:pathLst>
              <a:path w="10662285" h="1079500">
                <a:moveTo>
                  <a:pt x="10661904" y="0"/>
                </a:moveTo>
                <a:lnTo>
                  <a:pt x="103738" y="0"/>
                </a:lnTo>
                <a:lnTo>
                  <a:pt x="63358" y="8157"/>
                </a:lnTo>
                <a:lnTo>
                  <a:pt x="30384" y="30400"/>
                </a:lnTo>
                <a:lnTo>
                  <a:pt x="8152" y="63382"/>
                </a:lnTo>
                <a:lnTo>
                  <a:pt x="0" y="103758"/>
                </a:lnTo>
                <a:lnTo>
                  <a:pt x="0" y="1078991"/>
                </a:lnTo>
                <a:lnTo>
                  <a:pt x="10558145" y="1078991"/>
                </a:lnTo>
                <a:lnTo>
                  <a:pt x="10598521" y="1070834"/>
                </a:lnTo>
                <a:lnTo>
                  <a:pt x="10631503" y="1048591"/>
                </a:lnTo>
                <a:lnTo>
                  <a:pt x="10653746" y="1015609"/>
                </a:lnTo>
                <a:lnTo>
                  <a:pt x="10661904" y="975232"/>
                </a:lnTo>
                <a:lnTo>
                  <a:pt x="10661904" y="0"/>
                </a:lnTo>
                <a:close/>
              </a:path>
            </a:pathLst>
          </a:custGeom>
          <a:solidFill>
            <a:srgbClr val="15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3" y="10667"/>
            <a:ext cx="10662285" cy="1079500"/>
          </a:xfrm>
          <a:custGeom>
            <a:avLst/>
            <a:gdLst/>
            <a:ahLst/>
            <a:cxnLst/>
            <a:rect l="l" t="t" r="r" b="b"/>
            <a:pathLst>
              <a:path w="10662285" h="1079500">
                <a:moveTo>
                  <a:pt x="103738" y="0"/>
                </a:moveTo>
                <a:lnTo>
                  <a:pt x="10661904" y="0"/>
                </a:lnTo>
                <a:lnTo>
                  <a:pt x="10661904" y="975232"/>
                </a:lnTo>
                <a:lnTo>
                  <a:pt x="10653746" y="1015609"/>
                </a:lnTo>
                <a:lnTo>
                  <a:pt x="10631503" y="1048591"/>
                </a:lnTo>
                <a:lnTo>
                  <a:pt x="10598521" y="1070834"/>
                </a:lnTo>
                <a:lnTo>
                  <a:pt x="10558145" y="1078991"/>
                </a:lnTo>
                <a:lnTo>
                  <a:pt x="0" y="1078991"/>
                </a:lnTo>
                <a:lnTo>
                  <a:pt x="0" y="103758"/>
                </a:lnTo>
                <a:lnTo>
                  <a:pt x="8152" y="63382"/>
                </a:lnTo>
                <a:lnTo>
                  <a:pt x="30384" y="30400"/>
                </a:lnTo>
                <a:lnTo>
                  <a:pt x="63358" y="8157"/>
                </a:lnTo>
                <a:lnTo>
                  <a:pt x="103738" y="0"/>
                </a:lnTo>
                <a:close/>
              </a:path>
            </a:pathLst>
          </a:custGeom>
          <a:ln w="9143">
            <a:solidFill>
              <a:srgbClr val="156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881359" y="231647"/>
            <a:ext cx="1091183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352" y="217423"/>
            <a:ext cx="201041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9526" y="4033322"/>
            <a:ext cx="4348988" cy="77328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pt-BR" spc="-5" dirty="0">
                <a:solidFill>
                  <a:srgbClr val="156188"/>
                </a:solidFill>
              </a:rPr>
              <a:t>MÓDULO DE DESENVOLVIMENTO</a:t>
            </a:r>
            <a:r>
              <a:rPr spc="-5" dirty="0">
                <a:solidFill>
                  <a:srgbClr val="156188"/>
                </a:solidFill>
              </a:rPr>
              <a:t> RELEASE</a:t>
            </a:r>
            <a:r>
              <a:rPr spc="-80" dirty="0">
                <a:solidFill>
                  <a:srgbClr val="156188"/>
                </a:solidFill>
              </a:rPr>
              <a:t> </a:t>
            </a:r>
            <a:r>
              <a:rPr spc="-15" dirty="0">
                <a:solidFill>
                  <a:srgbClr val="156188"/>
                </a:solidFill>
              </a:rPr>
              <a:t>NOTES</a:t>
            </a:r>
          </a:p>
        </p:txBody>
      </p:sp>
      <p:sp>
        <p:nvSpPr>
          <p:cNvPr id="3" name="object 3"/>
          <p:cNvSpPr/>
          <p:nvPr/>
        </p:nvSpPr>
        <p:spPr>
          <a:xfrm>
            <a:off x="9019031" y="374904"/>
            <a:ext cx="2779776" cy="1947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5146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FUNÇÃO PADRÃO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STDFMEA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41446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3 - Consultar Widgets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E5CB8E-A8BD-40DF-A48E-99AC5A6FE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0433"/>
            <a:ext cx="12192000" cy="2540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63A23C7-898C-4138-BA64-2B801AD708B4}"/>
              </a:ext>
            </a:extLst>
          </p:cNvPr>
          <p:cNvSpPr txBox="1"/>
          <p:nvPr/>
        </p:nvSpPr>
        <p:spPr>
          <a:xfrm>
            <a:off x="106532" y="1255340"/>
            <a:ext cx="1042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gerenciar</a:t>
            </a:r>
            <a:r>
              <a:rPr lang="en-US" dirty="0"/>
              <a:t> as </a:t>
            </a:r>
            <a:r>
              <a:rPr lang="en-US" dirty="0" err="1"/>
              <a:t>informações</a:t>
            </a:r>
            <a:r>
              <a:rPr lang="en-US" dirty="0"/>
              <a:t> da </a:t>
            </a:r>
            <a:r>
              <a:rPr lang="en-US" dirty="0" err="1"/>
              <a:t>Função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err="1"/>
              <a:t>criada</a:t>
            </a:r>
            <a:r>
              <a:rPr lang="en-US" dirty="0"/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ED3FDCC-4B3C-41FE-8F26-35219DC24133}"/>
              </a:ext>
            </a:extLst>
          </p:cNvPr>
          <p:cNvSpPr txBox="1"/>
          <p:nvPr/>
        </p:nvSpPr>
        <p:spPr>
          <a:xfrm>
            <a:off x="106532" y="5476994"/>
            <a:ext cx="5934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/>
              <a:t>Regra</a:t>
            </a:r>
            <a:r>
              <a:rPr lang="en-US" sz="1600" b="1" i="1" dirty="0"/>
              <a:t>:</a:t>
            </a:r>
            <a:r>
              <a:rPr lang="en-US" sz="1600" b="1" dirty="0"/>
              <a:t> </a:t>
            </a:r>
          </a:p>
          <a:p>
            <a:r>
              <a:rPr lang="en-US" sz="1600" i="1" dirty="0"/>
              <a:t>O </a:t>
            </a:r>
            <a:r>
              <a:rPr lang="en-US" sz="1600" i="1" dirty="0" err="1"/>
              <a:t>gerenciamento</a:t>
            </a:r>
            <a:r>
              <a:rPr lang="en-US" sz="1600" i="1" dirty="0"/>
              <a:t> é </a:t>
            </a:r>
            <a:r>
              <a:rPr lang="en-US" sz="1600" i="1" dirty="0" err="1"/>
              <a:t>feito</a:t>
            </a:r>
            <a:r>
              <a:rPr lang="en-US" sz="1600" i="1" dirty="0"/>
              <a:t> </a:t>
            </a:r>
            <a:r>
              <a:rPr lang="en-US" sz="1600" i="1" dirty="0" err="1"/>
              <a:t>por</a:t>
            </a:r>
            <a:r>
              <a:rPr lang="en-US" sz="1600" i="1" dirty="0"/>
              <a:t> </a:t>
            </a:r>
            <a:r>
              <a:rPr lang="en-US" sz="1600" i="1" dirty="0" err="1"/>
              <a:t>versão</a:t>
            </a:r>
            <a:r>
              <a:rPr lang="en-US" sz="1600" i="1" dirty="0"/>
              <a:t>.</a:t>
            </a:r>
          </a:p>
          <a:p>
            <a:r>
              <a:rPr lang="en-US" sz="1600" i="1" dirty="0"/>
              <a:t>Neste </a:t>
            </a:r>
            <a:r>
              <a:rPr lang="en-US" sz="1600" i="1" dirty="0" err="1"/>
              <a:t>exemplo</a:t>
            </a:r>
            <a:r>
              <a:rPr lang="en-US" sz="1600" i="1" dirty="0"/>
              <a:t> </a:t>
            </a:r>
            <a:r>
              <a:rPr lang="en-US" sz="1600" i="1" dirty="0" err="1"/>
              <a:t>está</a:t>
            </a:r>
            <a:r>
              <a:rPr lang="en-US" sz="1600" i="1" dirty="0"/>
              <a:t> </a:t>
            </a:r>
            <a:r>
              <a:rPr lang="en-US" sz="1600" i="1" dirty="0" err="1"/>
              <a:t>sendo</a:t>
            </a:r>
            <a:r>
              <a:rPr lang="en-US" sz="1600" i="1" dirty="0"/>
              <a:t> </a:t>
            </a:r>
            <a:r>
              <a:rPr lang="en-US" sz="1600" i="1" dirty="0" err="1"/>
              <a:t>apresentado</a:t>
            </a:r>
            <a:r>
              <a:rPr lang="en-US" sz="1600" i="1" dirty="0"/>
              <a:t> o </a:t>
            </a:r>
            <a:r>
              <a:rPr lang="en-US" sz="1600" i="1" dirty="0" err="1"/>
              <a:t>gerenciamento</a:t>
            </a:r>
            <a:r>
              <a:rPr lang="en-US" sz="1600" i="1" dirty="0"/>
              <a:t> da </a:t>
            </a:r>
            <a:r>
              <a:rPr lang="en-US" sz="1600" i="1" dirty="0" err="1"/>
              <a:t>versão</a:t>
            </a:r>
            <a:r>
              <a:rPr lang="en-US" sz="1600" i="1" dirty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57575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5146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FUNÇÃO PADRÃO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STDFMEA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18422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4 – Consultar Relatório da Função Padrão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BD73B2-2ECB-45F3-A3D3-C0D8D58F67B8}"/>
              </a:ext>
            </a:extLst>
          </p:cNvPr>
          <p:cNvSpPr txBox="1"/>
          <p:nvPr/>
        </p:nvSpPr>
        <p:spPr>
          <a:xfrm>
            <a:off x="194339" y="1142886"/>
            <a:ext cx="9021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visualizar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PDF as </a:t>
            </a:r>
            <a:r>
              <a:rPr lang="en-US" dirty="0" err="1"/>
              <a:t>informações</a:t>
            </a:r>
            <a:r>
              <a:rPr lang="en-US" dirty="0"/>
              <a:t> da </a:t>
            </a:r>
            <a:r>
              <a:rPr lang="en-US" dirty="0" err="1"/>
              <a:t>Função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relatório</a:t>
            </a:r>
            <a:r>
              <a:rPr lang="en-US" dirty="0"/>
              <a:t> PDF.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 err="1">
                <a:highlight>
                  <a:srgbClr val="FFFF00"/>
                </a:highlight>
              </a:rPr>
              <a:t>Aguardando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revisar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relatório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190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038BA-3F8F-4A19-970F-EEDCACDA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2" y="217423"/>
            <a:ext cx="2010410" cy="369332"/>
          </a:xfrm>
        </p:spPr>
        <p:txBody>
          <a:bodyPr/>
          <a:lstStyle/>
          <a:p>
            <a:r>
              <a:rPr lang="en-US" dirty="0"/>
              <a:t>REGRAS GERAIS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7E13A8-3659-4D9B-AF56-B8F593389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352" y="1559411"/>
            <a:ext cx="10972800" cy="2215991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en-US" dirty="0"/>
              <a:t>Sempre a </a:t>
            </a:r>
            <a:r>
              <a:rPr lang="en-US" dirty="0" err="1"/>
              <a:t>primeira</a:t>
            </a:r>
            <a:r>
              <a:rPr lang="en-US" dirty="0"/>
              <a:t> </a:t>
            </a:r>
            <a:r>
              <a:rPr lang="en-US" dirty="0" err="1"/>
              <a:t>versão</a:t>
            </a:r>
            <a:r>
              <a:rPr lang="en-US" dirty="0"/>
              <a:t> da </a:t>
            </a:r>
            <a:r>
              <a:rPr lang="en-US" dirty="0" err="1"/>
              <a:t>Função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err="1"/>
              <a:t>terá</a:t>
            </a:r>
            <a:r>
              <a:rPr lang="en-US" dirty="0"/>
              <a:t> o </a:t>
            </a:r>
            <a:r>
              <a:rPr lang="en-US" dirty="0" err="1"/>
              <a:t>painel</a:t>
            </a:r>
            <a:r>
              <a:rPr lang="en-US" dirty="0"/>
              <a:t> </a:t>
            </a:r>
            <a:r>
              <a:rPr lang="en-US" dirty="0" err="1"/>
              <a:t>Itens</a:t>
            </a:r>
            <a:r>
              <a:rPr lang="en-US" dirty="0"/>
              <a:t> </a:t>
            </a:r>
            <a:r>
              <a:rPr lang="en-US" dirty="0" err="1"/>
              <a:t>Impactados</a:t>
            </a:r>
            <a:r>
              <a:rPr lang="en-US" dirty="0"/>
              <a:t> </a:t>
            </a:r>
            <a:r>
              <a:rPr lang="en-US" dirty="0" err="1"/>
              <a:t>vazio</a:t>
            </a:r>
            <a:r>
              <a:rPr lang="en-US" dirty="0"/>
              <a:t>, pois o item </a:t>
            </a:r>
            <a:r>
              <a:rPr lang="en-US" dirty="0" err="1"/>
              <a:t>impactado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apresentado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a </a:t>
            </a:r>
            <a:r>
              <a:rPr lang="en-US" dirty="0" err="1"/>
              <a:t>Função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err="1"/>
              <a:t>estiver</a:t>
            </a:r>
            <a:r>
              <a:rPr lang="en-US" dirty="0"/>
              <a:t> </a:t>
            </a:r>
            <a:r>
              <a:rPr lang="en-US" dirty="0" err="1"/>
              <a:t>associada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Fluxo</a:t>
            </a:r>
            <a:r>
              <a:rPr lang="en-US" dirty="0"/>
              <a:t> de Processo, </a:t>
            </a:r>
            <a:r>
              <a:rPr lang="en-US" dirty="0" err="1"/>
              <a:t>sendo</a:t>
            </a:r>
            <a:r>
              <a:rPr lang="en-US" dirty="0"/>
              <a:t> que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ser </a:t>
            </a:r>
            <a:r>
              <a:rPr lang="en-US" dirty="0" err="1"/>
              <a:t>realizado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a </a:t>
            </a:r>
            <a:r>
              <a:rPr lang="en-US" dirty="0" err="1"/>
              <a:t>Função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err="1"/>
              <a:t>estiver</a:t>
            </a:r>
            <a:r>
              <a:rPr lang="en-US" dirty="0"/>
              <a:t> com o status </a:t>
            </a:r>
            <a:r>
              <a:rPr lang="en-US" dirty="0" err="1"/>
              <a:t>Concluído</a:t>
            </a:r>
            <a:r>
              <a:rPr lang="en-US" dirty="0"/>
              <a:t>.</a:t>
            </a:r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r>
              <a:rPr lang="en-US" dirty="0"/>
              <a:t>É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definir</a:t>
            </a:r>
            <a:r>
              <a:rPr lang="en-US" dirty="0"/>
              <a:t> para </a:t>
            </a:r>
            <a:r>
              <a:rPr lang="en-US" dirty="0" err="1"/>
              <a:t>cada</a:t>
            </a:r>
            <a:r>
              <a:rPr lang="en-US" dirty="0"/>
              <a:t> item </a:t>
            </a:r>
            <a:r>
              <a:rPr lang="en-US" dirty="0" err="1"/>
              <a:t>impactado</a:t>
            </a:r>
            <a:r>
              <a:rPr lang="en-US" dirty="0"/>
              <a:t> </a:t>
            </a:r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serão</a:t>
            </a:r>
            <a:r>
              <a:rPr lang="en-US" dirty="0"/>
              <a:t> as </a:t>
            </a:r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aplicadas</a:t>
            </a:r>
            <a:r>
              <a:rPr lang="en-US" dirty="0"/>
              <a:t> (</a:t>
            </a:r>
            <a:r>
              <a:rPr lang="en-US" dirty="0" err="1"/>
              <a:t>Gerar</a:t>
            </a:r>
            <a:r>
              <a:rPr lang="en-US" dirty="0"/>
              <a:t> FMEA de </a:t>
            </a:r>
            <a:r>
              <a:rPr lang="en-US" dirty="0" err="1"/>
              <a:t>Projeto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Aprovado</a:t>
            </a:r>
            <a:r>
              <a:rPr lang="en-US" dirty="0"/>
              <a:t>, </a:t>
            </a:r>
            <a:r>
              <a:rPr lang="en-US" dirty="0" err="1"/>
              <a:t>Gerar</a:t>
            </a:r>
            <a:r>
              <a:rPr lang="en-US" dirty="0"/>
              <a:t> </a:t>
            </a:r>
            <a:r>
              <a:rPr lang="en-US" dirty="0" err="1"/>
              <a:t>Versão</a:t>
            </a:r>
            <a:r>
              <a:rPr lang="en-US" dirty="0"/>
              <a:t> de </a:t>
            </a:r>
            <a:r>
              <a:rPr lang="en-US" dirty="0" err="1"/>
              <a:t>fluxo</a:t>
            </a:r>
            <a:r>
              <a:rPr lang="en-US" dirty="0"/>
              <a:t> de processo, </a:t>
            </a:r>
            <a:r>
              <a:rPr lang="en-US" dirty="0" err="1"/>
              <a:t>aprovar</a:t>
            </a:r>
            <a:r>
              <a:rPr lang="en-US" dirty="0"/>
              <a:t> </a:t>
            </a:r>
            <a:r>
              <a:rPr lang="en-US" dirty="0" err="1"/>
              <a:t>automaticamente</a:t>
            </a:r>
            <a:r>
              <a:rPr lang="en-US" dirty="0"/>
              <a:t> o </a:t>
            </a:r>
            <a:r>
              <a:rPr lang="en-US" dirty="0" err="1"/>
              <a:t>fluxo</a:t>
            </a:r>
            <a:r>
              <a:rPr lang="en-US" dirty="0"/>
              <a:t> processo, </a:t>
            </a:r>
            <a:r>
              <a:rPr lang="en-US" dirty="0" err="1"/>
              <a:t>gerar</a:t>
            </a:r>
            <a:r>
              <a:rPr lang="en-US" dirty="0"/>
              <a:t> o FMEA de Processo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concluído</a:t>
            </a:r>
            <a:r>
              <a:rPr lang="en-US" dirty="0"/>
              <a:t> e </a:t>
            </a:r>
            <a:r>
              <a:rPr lang="en-US" dirty="0" err="1"/>
              <a:t>Gerar</a:t>
            </a:r>
            <a:r>
              <a:rPr lang="en-US" dirty="0"/>
              <a:t> Plano de Controle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concluído</a:t>
            </a:r>
            <a:r>
              <a:rPr lang="en-US" dirty="0"/>
              <a:t>). 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FB51495-2E9E-4923-844D-6B62D1B1DB47}"/>
              </a:ext>
            </a:extLst>
          </p:cNvPr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STDFMEA</a:t>
            </a:r>
            <a:endParaRPr lang="pt-B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53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3B30A7F-A3E2-4130-A1A1-D64E9974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38154" r="79219" b="-1"/>
          <a:stretch/>
        </p:blipFill>
        <p:spPr>
          <a:xfrm>
            <a:off x="744071" y="4096871"/>
            <a:ext cx="10459191" cy="282874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6DAF3A-2AB6-4E4F-BADE-F174FC013FFA}"/>
              </a:ext>
            </a:extLst>
          </p:cNvPr>
          <p:cNvSpPr txBox="1"/>
          <p:nvPr/>
        </p:nvSpPr>
        <p:spPr>
          <a:xfrm>
            <a:off x="122378" y="1348531"/>
            <a:ext cx="948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 como objetivo exemplificar como criar um FLUXO DE PROCESSO e associar a FUNÇÃO PADRÃO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D14E51E-076D-4B46-A202-D75C3460A5FC}"/>
              </a:ext>
            </a:extLst>
          </p:cNvPr>
          <p:cNvSpPr txBox="1"/>
          <p:nvPr/>
        </p:nvSpPr>
        <p:spPr>
          <a:xfrm>
            <a:off x="9933267" y="3405695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Consultar Relatório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CDB2AD1-CD7F-4FC6-9B78-5EBFD2556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65" y="3940059"/>
            <a:ext cx="952885" cy="45738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E5A48DE-6084-49F7-9B86-1C063EBCA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1" y="3940059"/>
            <a:ext cx="952885" cy="45738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073E50BD-023C-43A9-9908-3948A3F90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19" y="3927074"/>
            <a:ext cx="952885" cy="45738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DE699A17-36B2-47ED-9AA2-1B5D5A6C7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60" y="3933567"/>
            <a:ext cx="952885" cy="457385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53007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FLUXO DE PROCESSO</a:t>
            </a:r>
            <a:endParaRPr spc="-15" dirty="0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2971F6D0-A3A7-430E-A894-03A4441275AD}"/>
              </a:ext>
            </a:extLst>
          </p:cNvPr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PFLOW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183A41E8-CD67-4D1A-A057-90B5839C0F67}"/>
              </a:ext>
            </a:extLst>
          </p:cNvPr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Visão Geral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B7F9CFC-5074-4697-9B45-6F6045B901E5}"/>
              </a:ext>
            </a:extLst>
          </p:cNvPr>
          <p:cNvSpPr txBox="1"/>
          <p:nvPr/>
        </p:nvSpPr>
        <p:spPr>
          <a:xfrm>
            <a:off x="170333" y="4406277"/>
            <a:ext cx="235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Criar Fluxo de Processo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720B6DF-2024-472B-8CD7-A61B1ED1393F}"/>
              </a:ext>
            </a:extLst>
          </p:cNvPr>
          <p:cNvSpPr txBox="1"/>
          <p:nvPr/>
        </p:nvSpPr>
        <p:spPr>
          <a:xfrm>
            <a:off x="3175116" y="3298512"/>
            <a:ext cx="261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Criar Fases do Processo e </a:t>
            </a:r>
          </a:p>
          <a:p>
            <a:pPr algn="ctr"/>
            <a:r>
              <a:rPr lang="pt-BR" dirty="0"/>
              <a:t>Associar a função Padrão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288F64C-DD90-4512-BE24-0A7C4046093D}"/>
              </a:ext>
            </a:extLst>
          </p:cNvPr>
          <p:cNvSpPr txBox="1"/>
          <p:nvPr/>
        </p:nvSpPr>
        <p:spPr>
          <a:xfrm>
            <a:off x="6266333" y="4406277"/>
            <a:ext cx="3221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Concluir Etapa de Aprovação do </a:t>
            </a:r>
          </a:p>
          <a:p>
            <a:pPr algn="ctr"/>
            <a:r>
              <a:rPr lang="pt-BR" dirty="0"/>
              <a:t>Fluxo de Processo</a:t>
            </a:r>
          </a:p>
        </p:txBody>
      </p:sp>
    </p:spTree>
    <p:extLst>
      <p:ext uri="{BB962C8B-B14F-4D97-AF65-F5344CB8AC3E}">
        <p14:creationId xmlns:p14="http://schemas.microsoft.com/office/powerpoint/2010/main" val="289199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0" y="217423"/>
            <a:ext cx="49623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FLUXO DE PROCESSO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PFLOW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1 - Criar um Fluxo de Processo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AABC3FB-E830-4460-AF1F-DA3000D135A7}"/>
              </a:ext>
            </a:extLst>
          </p:cNvPr>
          <p:cNvSpPr txBox="1"/>
          <p:nvPr/>
        </p:nvSpPr>
        <p:spPr>
          <a:xfrm>
            <a:off x="257351" y="1269742"/>
            <a:ext cx="674243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pt-BR" dirty="0"/>
              <a:t>Acessar a transação PFLOW</a:t>
            </a:r>
          </a:p>
          <a:p>
            <a:pPr marL="241300" indent="-228600">
              <a:buAutoNum type="alphaUcPeriod"/>
              <a:tabLst>
                <a:tab pos="241300" algn="l"/>
              </a:tabLst>
            </a:pPr>
            <a:r>
              <a:rPr lang="pt-BR" dirty="0"/>
              <a:t>Criar um Fluxo de Processo</a:t>
            </a:r>
          </a:p>
          <a:p>
            <a:pPr marL="241300" indent="-228600">
              <a:buAutoNum type="alphaUcPeriod"/>
              <a:tabLst>
                <a:tab pos="241300" algn="l"/>
              </a:tabLst>
            </a:pPr>
            <a:r>
              <a:rPr lang="pt-BR" dirty="0"/>
              <a:t>Escolher a norma AIAG-VDA 1ª Edição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B1FE8A-5D1F-469D-B487-C53BD24FC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951"/>
            <a:ext cx="12192000" cy="38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2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0" y="217423"/>
            <a:ext cx="49432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FLUXO DE PROCESSO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PFLOW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1020372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2 - Criar fases de um Fluxo de Processo e Associar a Função Padrão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AABC3FB-E830-4460-AF1F-DA3000D135A7}"/>
              </a:ext>
            </a:extLst>
          </p:cNvPr>
          <p:cNvSpPr txBox="1"/>
          <p:nvPr/>
        </p:nvSpPr>
        <p:spPr>
          <a:xfrm>
            <a:off x="257350" y="1130140"/>
            <a:ext cx="674243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pt-BR" dirty="0"/>
              <a:t>Criar as fases</a:t>
            </a:r>
          </a:p>
          <a:p>
            <a:pPr marL="241300" indent="-228600"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pt-BR" dirty="0"/>
              <a:t>Associar a Função Padrão desejada</a:t>
            </a:r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02A7B7-4A17-42B0-B749-ED32014B7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212"/>
            <a:ext cx="12192000" cy="4174469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0B82C8F7-995F-4906-AFB7-B85A89F0B849}"/>
              </a:ext>
            </a:extLst>
          </p:cNvPr>
          <p:cNvSpPr txBox="1"/>
          <p:nvPr/>
        </p:nvSpPr>
        <p:spPr>
          <a:xfrm>
            <a:off x="709611" y="6095107"/>
            <a:ext cx="10612813" cy="726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1600" b="1" i="1" dirty="0" err="1">
                <a:latin typeface="+mj-lt"/>
                <a:cs typeface="Arial"/>
              </a:rPr>
              <a:t>Regra</a:t>
            </a:r>
            <a:r>
              <a:rPr lang="en-US" sz="1600" b="1" i="1" dirty="0">
                <a:latin typeface="+mj-lt"/>
                <a:cs typeface="Arial"/>
              </a:rPr>
              <a:t>:</a:t>
            </a:r>
            <a:r>
              <a:rPr lang="en-US" sz="1600" b="1" i="1" u="sng" dirty="0">
                <a:latin typeface="+mj-lt"/>
                <a:cs typeface="Arial"/>
              </a:rPr>
              <a:t> 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1600" i="1" dirty="0" err="1">
                <a:latin typeface="+mj-lt"/>
                <a:cs typeface="Arial"/>
              </a:rPr>
              <a:t>Só</a:t>
            </a:r>
            <a:r>
              <a:rPr lang="en-US" sz="1600" i="1" dirty="0">
                <a:latin typeface="+mj-lt"/>
                <a:cs typeface="Arial"/>
              </a:rPr>
              <a:t> </a:t>
            </a:r>
            <a:r>
              <a:rPr lang="en-US" sz="1600" i="1" dirty="0" err="1">
                <a:latin typeface="+mj-lt"/>
                <a:cs typeface="Arial"/>
              </a:rPr>
              <a:t>poderá</a:t>
            </a:r>
            <a:r>
              <a:rPr lang="en-US" sz="1600" i="1" dirty="0">
                <a:latin typeface="+mj-lt"/>
                <a:cs typeface="Arial"/>
              </a:rPr>
              <a:t> ser </a:t>
            </a:r>
            <a:r>
              <a:rPr lang="en-US" sz="1600" i="1" dirty="0" err="1">
                <a:latin typeface="+mj-lt"/>
                <a:cs typeface="Arial"/>
              </a:rPr>
              <a:t>associada</a:t>
            </a:r>
            <a:r>
              <a:rPr lang="en-US" sz="1600" i="1" dirty="0">
                <a:latin typeface="+mj-lt"/>
                <a:cs typeface="Arial"/>
              </a:rPr>
              <a:t> a </a:t>
            </a:r>
            <a:r>
              <a:rPr lang="en-US" sz="1600" i="1" dirty="0" err="1">
                <a:latin typeface="+mj-lt"/>
                <a:cs typeface="Arial"/>
              </a:rPr>
              <a:t>Função</a:t>
            </a:r>
            <a:r>
              <a:rPr lang="en-US" sz="1600" i="1" dirty="0">
                <a:latin typeface="+mj-lt"/>
                <a:cs typeface="Arial"/>
              </a:rPr>
              <a:t> </a:t>
            </a:r>
            <a:r>
              <a:rPr lang="en-US" sz="1600" i="1" dirty="0" err="1">
                <a:latin typeface="+mj-lt"/>
                <a:cs typeface="Arial"/>
              </a:rPr>
              <a:t>Padrão</a:t>
            </a:r>
            <a:r>
              <a:rPr lang="en-US" sz="1600" i="1" dirty="0">
                <a:latin typeface="+mj-lt"/>
                <a:cs typeface="Arial"/>
              </a:rPr>
              <a:t> que </a:t>
            </a:r>
            <a:r>
              <a:rPr lang="en-US" sz="1600" i="1" dirty="0" err="1">
                <a:latin typeface="+mj-lt"/>
                <a:cs typeface="Arial"/>
              </a:rPr>
              <a:t>tiver</a:t>
            </a:r>
            <a:r>
              <a:rPr lang="en-US" sz="1600" i="1" dirty="0">
                <a:latin typeface="+mj-lt"/>
                <a:cs typeface="Arial"/>
              </a:rPr>
              <a:t> a </a:t>
            </a:r>
            <a:r>
              <a:rPr lang="en-US" sz="1600" i="1" dirty="0" err="1">
                <a:latin typeface="+mj-lt"/>
                <a:cs typeface="Arial"/>
              </a:rPr>
              <a:t>mesma</a:t>
            </a:r>
            <a:r>
              <a:rPr lang="en-US" sz="1600" i="1" dirty="0">
                <a:latin typeface="+mj-lt"/>
                <a:cs typeface="Arial"/>
              </a:rPr>
              <a:t> </a:t>
            </a:r>
            <a:r>
              <a:rPr lang="en-US" sz="1600" i="1" dirty="0" err="1">
                <a:latin typeface="+mj-lt"/>
                <a:cs typeface="Arial"/>
              </a:rPr>
              <a:t>norma</a:t>
            </a:r>
            <a:r>
              <a:rPr lang="en-US" sz="1600" i="1" dirty="0">
                <a:latin typeface="+mj-lt"/>
                <a:cs typeface="Arial"/>
              </a:rPr>
              <a:t> que </a:t>
            </a:r>
            <a:r>
              <a:rPr lang="en-US" sz="1600" i="1" dirty="0" err="1">
                <a:latin typeface="+mj-lt"/>
                <a:cs typeface="Arial"/>
              </a:rPr>
              <a:t>foi</a:t>
            </a:r>
            <a:r>
              <a:rPr lang="en-US" sz="1600" i="1" dirty="0">
                <a:latin typeface="+mj-lt"/>
                <a:cs typeface="Arial"/>
              </a:rPr>
              <a:t> </a:t>
            </a:r>
            <a:r>
              <a:rPr lang="en-US" sz="1600" i="1" dirty="0" err="1">
                <a:latin typeface="+mj-lt"/>
                <a:cs typeface="Arial"/>
              </a:rPr>
              <a:t>atribuída</a:t>
            </a:r>
            <a:r>
              <a:rPr lang="en-US" sz="1600" i="1" dirty="0">
                <a:latin typeface="+mj-lt"/>
                <a:cs typeface="Arial"/>
              </a:rPr>
              <a:t> </a:t>
            </a:r>
            <a:r>
              <a:rPr lang="en-US" sz="1600" i="1" dirty="0" err="1">
                <a:latin typeface="+mj-lt"/>
                <a:cs typeface="Arial"/>
              </a:rPr>
              <a:t>na</a:t>
            </a:r>
            <a:r>
              <a:rPr lang="en-US" sz="1600" i="1" dirty="0">
                <a:latin typeface="+mj-lt"/>
                <a:cs typeface="Arial"/>
              </a:rPr>
              <a:t> </a:t>
            </a:r>
            <a:r>
              <a:rPr lang="en-US" sz="1600" i="1" dirty="0" err="1">
                <a:latin typeface="+mj-lt"/>
                <a:cs typeface="Arial"/>
              </a:rPr>
              <a:t>criação</a:t>
            </a:r>
            <a:r>
              <a:rPr lang="en-US" sz="1600" i="1" dirty="0">
                <a:latin typeface="+mj-lt"/>
                <a:cs typeface="Arial"/>
              </a:rPr>
              <a:t> do </a:t>
            </a:r>
            <a:r>
              <a:rPr lang="en-US" sz="1600" i="1" dirty="0" err="1">
                <a:latin typeface="+mj-lt"/>
                <a:cs typeface="Arial"/>
              </a:rPr>
              <a:t>Fluxo</a:t>
            </a:r>
            <a:r>
              <a:rPr lang="en-US" sz="1600" i="1" dirty="0">
                <a:latin typeface="+mj-lt"/>
                <a:cs typeface="Arial"/>
              </a:rPr>
              <a:t> de Processo.</a:t>
            </a:r>
          </a:p>
        </p:txBody>
      </p:sp>
    </p:spTree>
    <p:extLst>
      <p:ext uri="{BB962C8B-B14F-4D97-AF65-F5344CB8AC3E}">
        <p14:creationId xmlns:p14="http://schemas.microsoft.com/office/powerpoint/2010/main" val="360340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2" y="217423"/>
            <a:ext cx="48256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FLUXO DE PROCESSO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PFLOW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414464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5" dirty="0">
                <a:solidFill>
                  <a:srgbClr val="FFFFFF"/>
                </a:solidFill>
                <a:latin typeface="Calibri"/>
                <a:cs typeface="Calibri"/>
              </a:rPr>
              <a:t>PASSO 3 – Concluir etapa de Aprovação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6E9CF2-E588-4A38-81A5-53B5EAFDC3D9}"/>
              </a:ext>
            </a:extLst>
          </p:cNvPr>
          <p:cNvSpPr txBox="1"/>
          <p:nvPr/>
        </p:nvSpPr>
        <p:spPr>
          <a:xfrm>
            <a:off x="128422" y="1089724"/>
            <a:ext cx="1082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Após</a:t>
            </a:r>
            <a:r>
              <a:rPr lang="en-US" dirty="0"/>
              <a:t> </a:t>
            </a:r>
            <a:r>
              <a:rPr lang="en-US" dirty="0" err="1"/>
              <a:t>criado</a:t>
            </a:r>
            <a:r>
              <a:rPr lang="en-US" dirty="0"/>
              <a:t> o </a:t>
            </a:r>
            <a:r>
              <a:rPr lang="en-US" dirty="0" err="1"/>
              <a:t>Fluxo</a:t>
            </a:r>
            <a:r>
              <a:rPr lang="en-US" dirty="0"/>
              <a:t> de Processo é </a:t>
            </a:r>
            <a:r>
              <a:rPr lang="en-US" dirty="0" err="1"/>
              <a:t>preciso</a:t>
            </a:r>
            <a:r>
              <a:rPr lang="en-US" dirty="0"/>
              <a:t> </a:t>
            </a:r>
            <a:r>
              <a:rPr lang="en-US" dirty="0" err="1"/>
              <a:t>concluir</a:t>
            </a:r>
            <a:r>
              <a:rPr lang="en-US" dirty="0"/>
              <a:t> o </a:t>
            </a:r>
            <a:r>
              <a:rPr lang="en-US" dirty="0" err="1"/>
              <a:t>documento</a:t>
            </a:r>
            <a:r>
              <a:rPr lang="en-US" dirty="0"/>
              <a:t> (</a:t>
            </a:r>
            <a:r>
              <a:rPr lang="en-US" dirty="0" err="1"/>
              <a:t>etapas</a:t>
            </a:r>
            <a:r>
              <a:rPr lang="en-US" dirty="0"/>
              <a:t> de </a:t>
            </a:r>
            <a:r>
              <a:rPr lang="en-US" dirty="0" err="1"/>
              <a:t>Elaboração</a:t>
            </a:r>
            <a:r>
              <a:rPr lang="en-US" dirty="0"/>
              <a:t> e Aprovação).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7225AA-CD1E-45AB-A153-FCD35C2EA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988" y="4219139"/>
            <a:ext cx="6347012" cy="263505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3B8C8B6-98DE-41C3-947C-91893F679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2" y="1580697"/>
            <a:ext cx="6424778" cy="26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8385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FLUXO DE PROCESSO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PFLOW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5" dirty="0">
                <a:solidFill>
                  <a:srgbClr val="FFFFFF"/>
                </a:solidFill>
                <a:latin typeface="Calibri"/>
                <a:cs typeface="Calibri"/>
              </a:rPr>
              <a:t>PASSO 4 – Consultar Relatório Fluxo de Processo</a:t>
            </a:r>
            <a:endParaRPr lang="pt-BR" sz="2000" dirty="0">
              <a:latin typeface="Calibri"/>
              <a:cs typeface="Calibri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32C9D11-8D70-4746-84B9-CCD809274EE7}"/>
              </a:ext>
            </a:extLst>
          </p:cNvPr>
          <p:cNvGrpSpPr/>
          <p:nvPr/>
        </p:nvGrpSpPr>
        <p:grpSpPr>
          <a:xfrm>
            <a:off x="555034" y="1643722"/>
            <a:ext cx="11081931" cy="5078477"/>
            <a:chOff x="555034" y="1381124"/>
            <a:chExt cx="11081931" cy="5078477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D89475F9-8828-49D1-9709-A4477F6D7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034" y="1381124"/>
              <a:ext cx="11081931" cy="5078477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C35BEF1-ADD9-48E6-A4D6-048BF3B3D9DE}"/>
                </a:ext>
              </a:extLst>
            </p:cNvPr>
            <p:cNvSpPr/>
            <p:nvPr/>
          </p:nvSpPr>
          <p:spPr>
            <a:xfrm>
              <a:off x="571500" y="1533525"/>
              <a:ext cx="1419225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61A41D99-5142-4F36-AC9B-F71238916349}"/>
              </a:ext>
            </a:extLst>
          </p:cNvPr>
          <p:cNvSpPr txBox="1"/>
          <p:nvPr/>
        </p:nvSpPr>
        <p:spPr>
          <a:xfrm>
            <a:off x="555034" y="1274390"/>
            <a:ext cx="96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visualizar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PDF as </a:t>
            </a:r>
            <a:r>
              <a:rPr lang="en-US" dirty="0" err="1"/>
              <a:t>informações</a:t>
            </a:r>
            <a:r>
              <a:rPr lang="en-US" dirty="0"/>
              <a:t> do </a:t>
            </a:r>
            <a:r>
              <a:rPr lang="en-US" dirty="0" err="1"/>
              <a:t>Fluxo</a:t>
            </a:r>
            <a:r>
              <a:rPr lang="en-US" dirty="0"/>
              <a:t> de Processo</a:t>
            </a:r>
          </a:p>
        </p:txBody>
      </p:sp>
    </p:spTree>
    <p:extLst>
      <p:ext uri="{BB962C8B-B14F-4D97-AF65-F5344CB8AC3E}">
        <p14:creationId xmlns:p14="http://schemas.microsoft.com/office/powerpoint/2010/main" val="26342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6DAF3A-2AB6-4E4F-BADE-F174FC013FFA}"/>
              </a:ext>
            </a:extLst>
          </p:cNvPr>
          <p:cNvSpPr txBox="1"/>
          <p:nvPr/>
        </p:nvSpPr>
        <p:spPr>
          <a:xfrm>
            <a:off x="256453" y="1334914"/>
            <a:ext cx="970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 como objetivo exemplificar como criar FMEA DE PROCESSO a partir de um FLUXO DE PROCESSO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EC76B0A7-86FE-4F29-AD36-82F097D7FF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53007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PROCESSO</a:t>
            </a:r>
            <a:endParaRPr spc="-15" dirty="0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2407C9AF-CFC0-4BE0-A9F3-42106C93B9B6}"/>
              </a:ext>
            </a:extLst>
          </p:cNvPr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PFMEA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ACC8B5B4-31DC-4263-85F2-DF6F7284329E}"/>
              </a:ext>
            </a:extLst>
          </p:cNvPr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Visão Geral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4100F9C-5CE7-47C7-895F-312584F3B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38154" r="79219" b="-1"/>
          <a:stretch/>
        </p:blipFill>
        <p:spPr>
          <a:xfrm>
            <a:off x="412377" y="4114297"/>
            <a:ext cx="10459191" cy="282874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022905EA-0E82-42F4-BE4C-3C7D961DEBBA}"/>
              </a:ext>
            </a:extLst>
          </p:cNvPr>
          <p:cNvSpPr txBox="1"/>
          <p:nvPr/>
        </p:nvSpPr>
        <p:spPr>
          <a:xfrm>
            <a:off x="7210089" y="3578411"/>
            <a:ext cx="289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Concluir Fluxo de Aprovação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6CA27D4-585F-4E79-87CC-B1DFA9791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87" y="3937282"/>
            <a:ext cx="952885" cy="45738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8AD3286-FD59-4033-8885-C12B15DAB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3937283"/>
            <a:ext cx="952885" cy="457385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C2E96735-837C-448C-BC17-601F4AD5F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89" y="3945855"/>
            <a:ext cx="952885" cy="45738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F7EBAF8-4CB9-45A4-B742-17E7B5D57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79" y="3979276"/>
            <a:ext cx="952885" cy="457385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502A7BF5-7F16-46F4-B135-181799B382F7}"/>
              </a:ext>
            </a:extLst>
          </p:cNvPr>
          <p:cNvSpPr txBox="1"/>
          <p:nvPr/>
        </p:nvSpPr>
        <p:spPr>
          <a:xfrm>
            <a:off x="8968" y="4406277"/>
            <a:ext cx="160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Criar FMEA de Processo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0EDE95E-4138-44A4-BC33-9F452F12E5D6}"/>
              </a:ext>
            </a:extLst>
          </p:cNvPr>
          <p:cNvSpPr txBox="1"/>
          <p:nvPr/>
        </p:nvSpPr>
        <p:spPr>
          <a:xfrm>
            <a:off x="2072034" y="3505081"/>
            <a:ext cx="292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Verificar Análise de Estrutura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B263E92-0DCC-4B65-84F4-B378A39E6111}"/>
              </a:ext>
            </a:extLst>
          </p:cNvPr>
          <p:cNvSpPr txBox="1"/>
          <p:nvPr/>
        </p:nvSpPr>
        <p:spPr>
          <a:xfrm>
            <a:off x="5088096" y="4414597"/>
            <a:ext cx="202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Criar/ Apagar ações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D9FB71-5C51-47E4-8467-23E2EA3AF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29" y="3937284"/>
            <a:ext cx="952885" cy="457385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AC9E0F38-B4FF-4AEF-BA49-43577E95BD97}"/>
              </a:ext>
            </a:extLst>
          </p:cNvPr>
          <p:cNvSpPr txBox="1"/>
          <p:nvPr/>
        </p:nvSpPr>
        <p:spPr>
          <a:xfrm>
            <a:off x="10297883" y="441238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Consulta Relatório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676ECC-B53A-45BE-A6E9-84086FC52DE8}"/>
              </a:ext>
            </a:extLst>
          </p:cNvPr>
          <p:cNvSpPr txBox="1"/>
          <p:nvPr/>
        </p:nvSpPr>
        <p:spPr>
          <a:xfrm>
            <a:off x="256453" y="2087330"/>
            <a:ext cx="3183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COLOCAR CONSULTAR WIDGET?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49763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0" y="217423"/>
            <a:ext cx="49623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PROCESSO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PFMEA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1 - Criar um FMEA de Processo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AABC3FB-E830-4460-AF1F-DA3000D135A7}"/>
              </a:ext>
            </a:extLst>
          </p:cNvPr>
          <p:cNvSpPr txBox="1"/>
          <p:nvPr/>
        </p:nvSpPr>
        <p:spPr>
          <a:xfrm>
            <a:off x="257349" y="1132777"/>
            <a:ext cx="91286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241300" algn="l"/>
              </a:tabLst>
            </a:pPr>
            <a:r>
              <a:rPr lang="en-US" dirty="0"/>
              <a:t>O FMEA de Processo é </a:t>
            </a:r>
            <a:r>
              <a:rPr lang="en-US" dirty="0" err="1"/>
              <a:t>automaticamente</a:t>
            </a:r>
            <a:r>
              <a:rPr lang="en-US" dirty="0"/>
              <a:t> </a:t>
            </a:r>
            <a:r>
              <a:rPr lang="en-US" dirty="0" err="1"/>
              <a:t>criado</a:t>
            </a:r>
            <a:r>
              <a:rPr lang="en-US" dirty="0"/>
              <a:t> </a:t>
            </a:r>
            <a:r>
              <a:rPr lang="en-US" dirty="0" err="1"/>
              <a:t>após</a:t>
            </a:r>
            <a:r>
              <a:rPr lang="en-US" dirty="0"/>
              <a:t> </a:t>
            </a:r>
            <a:r>
              <a:rPr lang="en-US" dirty="0" err="1"/>
              <a:t>aprovação</a:t>
            </a:r>
            <a:r>
              <a:rPr lang="en-US" dirty="0"/>
              <a:t> do </a:t>
            </a:r>
            <a:r>
              <a:rPr lang="en-US" dirty="0" err="1"/>
              <a:t>Fluxo</a:t>
            </a:r>
            <a:r>
              <a:rPr lang="en-US" dirty="0"/>
              <a:t> de Processo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793485C-9844-468D-A0F5-2229C79ED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" b="10749"/>
          <a:stretch/>
        </p:blipFill>
        <p:spPr>
          <a:xfrm>
            <a:off x="2052637" y="1422601"/>
            <a:ext cx="7333409" cy="30344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662C6A9-5791-4DC8-9915-D52999F5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4457099"/>
            <a:ext cx="9867900" cy="23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2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3B30A7F-A3E2-4130-A1A1-D64E9974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38154" r="84828" b="42246"/>
          <a:stretch/>
        </p:blipFill>
        <p:spPr>
          <a:xfrm>
            <a:off x="2205314" y="3854823"/>
            <a:ext cx="7360027" cy="8964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A728F81-4ED0-4FEB-AC2E-3B713C557F87}"/>
              </a:ext>
            </a:extLst>
          </p:cNvPr>
          <p:cNvSpPr txBox="1"/>
          <p:nvPr/>
        </p:nvSpPr>
        <p:spPr>
          <a:xfrm>
            <a:off x="1647049" y="4155396"/>
            <a:ext cx="206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Criar Função Padrão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6DAF3A-2AB6-4E4F-BADE-F174FC013FFA}"/>
              </a:ext>
            </a:extLst>
          </p:cNvPr>
          <p:cNvSpPr txBox="1"/>
          <p:nvPr/>
        </p:nvSpPr>
        <p:spPr>
          <a:xfrm>
            <a:off x="122378" y="1348531"/>
            <a:ext cx="1091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 como objetivo exemplificar como pode ser criado e concluída a análise de uma Função Padrão no sistema  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CDB2AD1-CD7F-4FC6-9B78-5EBFD2556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08" y="3698011"/>
            <a:ext cx="952885" cy="45738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E5A48DE-6084-49F7-9B86-1C063EBCA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4" y="3698011"/>
            <a:ext cx="952885" cy="45738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DE699A17-36B2-47ED-9AA2-1B5D5A6C7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103" y="3691519"/>
            <a:ext cx="952885" cy="457385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FUNÇÃO PADRÃO</a:t>
            </a:r>
            <a:endParaRPr spc="-15" dirty="0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C818EC8-1888-4859-9D8E-27B97C97835F}"/>
              </a:ext>
            </a:extLst>
          </p:cNvPr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STDFMEA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4CFECD9-9147-4A27-93B6-E66664381938}"/>
              </a:ext>
            </a:extLst>
          </p:cNvPr>
          <p:cNvSpPr txBox="1"/>
          <p:nvPr/>
        </p:nvSpPr>
        <p:spPr>
          <a:xfrm>
            <a:off x="4928190" y="3297858"/>
            <a:ext cx="209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Criar Análise Função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B0D67F1-B5EB-414D-A456-46829E879911}"/>
              </a:ext>
            </a:extLst>
          </p:cNvPr>
          <p:cNvSpPr txBox="1"/>
          <p:nvPr/>
        </p:nvSpPr>
        <p:spPr>
          <a:xfrm>
            <a:off x="7976127" y="4107798"/>
            <a:ext cx="258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Concluir a Análise Função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Visão Geral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689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0" y="217423"/>
            <a:ext cx="49051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PROCESSO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PFMEA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2 - Verificar a Análise da Estrutura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4BC497F-9A3A-4788-ABEC-B6DCDB1AE7E3}"/>
              </a:ext>
            </a:extLst>
          </p:cNvPr>
          <p:cNvSpPr txBox="1"/>
          <p:nvPr/>
        </p:nvSpPr>
        <p:spPr>
          <a:xfrm>
            <a:off x="257350" y="1196501"/>
            <a:ext cx="10270440" cy="80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pt-BR" dirty="0"/>
              <a:t>É possível verificar se é preciso adicionar ou remover alguma informação que foi previamente cadastrada na Função Padrão (Efeito, Causas, Controles, Ações)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B8EEC2-FEF2-4154-B718-815F916F3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5530"/>
            <a:ext cx="12192000" cy="394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25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0" y="217423"/>
            <a:ext cx="48480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PROCESSO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PFMEA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7407472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3 - Criar e/ou apagar ações relacionadas ao FMEA de Processo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045BA4C-232D-492D-BA7F-A8AD1AB75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4131"/>
            <a:ext cx="12192000" cy="402794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D7DBB06-532C-43D2-AD0C-57F675C9EE92}"/>
              </a:ext>
            </a:extLst>
          </p:cNvPr>
          <p:cNvSpPr txBox="1"/>
          <p:nvPr/>
        </p:nvSpPr>
        <p:spPr>
          <a:xfrm>
            <a:off x="106532" y="1390342"/>
            <a:ext cx="1042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criar</a:t>
            </a:r>
            <a:r>
              <a:rPr lang="en-US" dirty="0"/>
              <a:t> e </a:t>
            </a:r>
            <a:r>
              <a:rPr lang="en-US" dirty="0" err="1"/>
              <a:t>apagar</a:t>
            </a:r>
            <a:r>
              <a:rPr lang="en-US" dirty="0"/>
              <a:t> as </a:t>
            </a:r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as </a:t>
            </a:r>
            <a:r>
              <a:rPr lang="en-US" dirty="0" err="1"/>
              <a:t>causas</a:t>
            </a:r>
            <a:r>
              <a:rPr lang="en-US" dirty="0"/>
              <a:t> </a:t>
            </a:r>
            <a:r>
              <a:rPr lang="en-US" dirty="0" err="1"/>
              <a:t>descritas</a:t>
            </a:r>
            <a:r>
              <a:rPr lang="en-US" dirty="0"/>
              <a:t> no FMEA de Processo.</a:t>
            </a:r>
          </a:p>
        </p:txBody>
      </p:sp>
    </p:spTree>
    <p:extLst>
      <p:ext uri="{BB962C8B-B14F-4D97-AF65-F5344CB8AC3E}">
        <p14:creationId xmlns:p14="http://schemas.microsoft.com/office/powerpoint/2010/main" val="505556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0" y="217423"/>
            <a:ext cx="51337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PROCESSO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PFMEA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4 - Consultar Widgets</a:t>
            </a:r>
            <a:endParaRPr lang="pt-BR" sz="2000" dirty="0">
              <a:latin typeface="Calibri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DAFD0F-8BB1-4249-B2EC-0609780E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99" y="1472377"/>
            <a:ext cx="7055160" cy="497651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8B29357-DAF8-46E9-AF1A-221BBD52DC73}"/>
              </a:ext>
            </a:extLst>
          </p:cNvPr>
          <p:cNvSpPr txBox="1"/>
          <p:nvPr/>
        </p:nvSpPr>
        <p:spPr>
          <a:xfrm>
            <a:off x="106532" y="1094080"/>
            <a:ext cx="1042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gerenciar</a:t>
            </a:r>
            <a:r>
              <a:rPr lang="en-US" dirty="0"/>
              <a:t> as </a:t>
            </a:r>
            <a:r>
              <a:rPr lang="en-US" dirty="0" err="1"/>
              <a:t>informações</a:t>
            </a:r>
            <a:r>
              <a:rPr lang="en-US" dirty="0"/>
              <a:t> da FMEA de Processo </a:t>
            </a:r>
            <a:r>
              <a:rPr lang="en-US" dirty="0" err="1"/>
              <a:t>criado</a:t>
            </a:r>
            <a:r>
              <a:rPr lang="en-US" dirty="0"/>
              <a:t>.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DD1759EE-0499-4C4C-B8A3-4824637BF073}"/>
              </a:ext>
            </a:extLst>
          </p:cNvPr>
          <p:cNvSpPr txBox="1"/>
          <p:nvPr/>
        </p:nvSpPr>
        <p:spPr>
          <a:xfrm>
            <a:off x="467565" y="6086451"/>
            <a:ext cx="7690318" cy="726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1600" b="1" i="1" dirty="0" err="1">
                <a:latin typeface="+mj-lt"/>
                <a:cs typeface="Arial"/>
              </a:rPr>
              <a:t>Regra</a:t>
            </a:r>
            <a:r>
              <a:rPr lang="en-US" sz="1600" b="1" i="1" dirty="0">
                <a:latin typeface="+mj-lt"/>
                <a:cs typeface="Arial"/>
              </a:rPr>
              <a:t>:</a:t>
            </a:r>
            <a:endParaRPr lang="en-US" sz="1600" i="1" dirty="0">
              <a:latin typeface="+mj-lt"/>
              <a:cs typeface="Arial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pt-BR" sz="1600" i="1" dirty="0">
                <a:latin typeface="+mj-lt"/>
                <a:cs typeface="Arial"/>
              </a:rPr>
              <a:t>As informações dessa aba somente serão exibidas se a norma for FMEA AIAG-VDA 1ª Edição</a:t>
            </a:r>
            <a:endParaRPr lang="en-US" sz="1600" i="1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852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2" y="217423"/>
            <a:ext cx="46575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PROCESSO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PFMEA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414464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5" dirty="0">
                <a:solidFill>
                  <a:srgbClr val="FFFFFF"/>
                </a:solidFill>
                <a:latin typeface="Calibri"/>
                <a:cs typeface="Calibri"/>
              </a:rPr>
              <a:t>PASSO 5 - Concluir Fluxo de Aprovação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6E9CF2-E588-4A38-81A5-53B5EAFDC3D9}"/>
              </a:ext>
            </a:extLst>
          </p:cNvPr>
          <p:cNvSpPr txBox="1"/>
          <p:nvPr/>
        </p:nvSpPr>
        <p:spPr>
          <a:xfrm>
            <a:off x="128422" y="1274390"/>
            <a:ext cx="1082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Após</a:t>
            </a:r>
            <a:r>
              <a:rPr lang="en-US" dirty="0"/>
              <a:t> </a:t>
            </a:r>
            <a:r>
              <a:rPr lang="en-US" dirty="0" err="1"/>
              <a:t>criado</a:t>
            </a:r>
            <a:r>
              <a:rPr lang="en-US" dirty="0"/>
              <a:t> o FMEA de Processo e </a:t>
            </a:r>
            <a:r>
              <a:rPr lang="en-US" dirty="0" err="1"/>
              <a:t>revisado</a:t>
            </a:r>
            <a:r>
              <a:rPr lang="en-US" dirty="0"/>
              <a:t>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 é </a:t>
            </a:r>
            <a:r>
              <a:rPr lang="en-US" dirty="0" err="1"/>
              <a:t>preciso</a:t>
            </a:r>
            <a:r>
              <a:rPr lang="en-US" dirty="0"/>
              <a:t> </a:t>
            </a:r>
            <a:r>
              <a:rPr lang="en-US" dirty="0" err="1"/>
              <a:t>concluir</a:t>
            </a:r>
            <a:r>
              <a:rPr lang="en-US" dirty="0"/>
              <a:t> o </a:t>
            </a:r>
            <a:r>
              <a:rPr lang="en-US" dirty="0" err="1"/>
              <a:t>documento</a:t>
            </a:r>
            <a:r>
              <a:rPr lang="en-US" dirty="0"/>
              <a:t> (</a:t>
            </a:r>
            <a:r>
              <a:rPr lang="en-US" dirty="0" err="1"/>
              <a:t>etapas</a:t>
            </a:r>
            <a:r>
              <a:rPr lang="en-US" dirty="0"/>
              <a:t> de </a:t>
            </a:r>
            <a:r>
              <a:rPr lang="en-US" dirty="0" err="1"/>
              <a:t>Elaboração</a:t>
            </a:r>
            <a:r>
              <a:rPr lang="en-US" dirty="0"/>
              <a:t> e Aprovação).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5C1BD87-8BA4-4F75-B55C-5E803A13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2" y="1936737"/>
            <a:ext cx="7790003" cy="24606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9DAB47D-5441-4D84-B249-AA42371E3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115" y="4413398"/>
            <a:ext cx="7790003" cy="234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8385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PROCESSO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PFMEA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5" dirty="0">
                <a:solidFill>
                  <a:srgbClr val="FFFFFF"/>
                </a:solidFill>
                <a:latin typeface="Calibri"/>
                <a:cs typeface="Calibri"/>
              </a:rPr>
              <a:t>PASSO 6 – Consultar Relatório FMEA de Processo</a:t>
            </a:r>
            <a:endParaRPr lang="pt-BR" sz="2000" dirty="0">
              <a:latin typeface="Calibri"/>
              <a:cs typeface="Calibri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2178BDC-2905-42A7-96D4-2D1ED068E803}"/>
              </a:ext>
            </a:extLst>
          </p:cNvPr>
          <p:cNvGrpSpPr/>
          <p:nvPr/>
        </p:nvGrpSpPr>
        <p:grpSpPr>
          <a:xfrm>
            <a:off x="2331943" y="1643722"/>
            <a:ext cx="7109013" cy="5056093"/>
            <a:chOff x="932089" y="0"/>
            <a:chExt cx="10327821" cy="685800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C31D5B50-2805-43D5-BBA0-A283363F4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2089" y="0"/>
              <a:ext cx="10327821" cy="6858000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59C1E81-1A63-4AE2-BA02-F3AF6F140F35}"/>
                </a:ext>
              </a:extLst>
            </p:cNvPr>
            <p:cNvSpPr/>
            <p:nvPr/>
          </p:nvSpPr>
          <p:spPr>
            <a:xfrm>
              <a:off x="1095375" y="217423"/>
              <a:ext cx="1266825" cy="535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ACAFF6-CD16-4AFD-842D-CEF2A96451AC}"/>
              </a:ext>
            </a:extLst>
          </p:cNvPr>
          <p:cNvSpPr txBox="1"/>
          <p:nvPr/>
        </p:nvSpPr>
        <p:spPr>
          <a:xfrm>
            <a:off x="411598" y="1194242"/>
            <a:ext cx="944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visualizar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PDF as </a:t>
            </a:r>
            <a:r>
              <a:rPr lang="en-US" dirty="0" err="1"/>
              <a:t>informações</a:t>
            </a:r>
            <a:r>
              <a:rPr lang="en-US" dirty="0"/>
              <a:t> do FMEA de Processo</a:t>
            </a:r>
          </a:p>
        </p:txBody>
      </p:sp>
    </p:spTree>
    <p:extLst>
      <p:ext uri="{BB962C8B-B14F-4D97-AF65-F5344CB8AC3E}">
        <p14:creationId xmlns:p14="http://schemas.microsoft.com/office/powerpoint/2010/main" val="405123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6DAF3A-2AB6-4E4F-BADE-F174FC013FFA}"/>
              </a:ext>
            </a:extLst>
          </p:cNvPr>
          <p:cNvSpPr txBox="1"/>
          <p:nvPr/>
        </p:nvSpPr>
        <p:spPr>
          <a:xfrm>
            <a:off x="256453" y="1334914"/>
            <a:ext cx="964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 como objetivo exemplificar como criar PLANO DE CONTROLE a partir de um FMEA DE PROCESSO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EC76B0A7-86FE-4F29-AD36-82F097D7FF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53007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PLANO DE CONTROLE</a:t>
            </a:r>
            <a:endParaRPr spc="-15" dirty="0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2407C9AF-CFC0-4BE0-A9F3-42106C93B9B6}"/>
              </a:ext>
            </a:extLst>
          </p:cNvPr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CP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ACC8B5B4-31DC-4263-85F2-DF6F7284329E}"/>
              </a:ext>
            </a:extLst>
          </p:cNvPr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Visão Geral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4100F9C-5CE7-47C7-895F-312584F3B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38154" r="79219" b="-1"/>
          <a:stretch/>
        </p:blipFill>
        <p:spPr>
          <a:xfrm>
            <a:off x="1085481" y="3755708"/>
            <a:ext cx="9840676" cy="282874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022905EA-0E82-42F4-BE4C-3C7D961DEBBA}"/>
              </a:ext>
            </a:extLst>
          </p:cNvPr>
          <p:cNvSpPr txBox="1"/>
          <p:nvPr/>
        </p:nvSpPr>
        <p:spPr>
          <a:xfrm>
            <a:off x="6371520" y="3160546"/>
            <a:ext cx="13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Criar Família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6CA27D4-585F-4E79-87CC-B1DFA9791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56" y="3588877"/>
            <a:ext cx="952885" cy="45738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8AD3286-FD59-4033-8885-C12B15DAB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4" y="3596951"/>
            <a:ext cx="952885" cy="457385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C2E96735-837C-448C-BC17-601F4AD5F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98" y="3581197"/>
            <a:ext cx="952885" cy="45738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F7EBAF8-4CB9-45A4-B742-17E7B5D57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27" y="3586045"/>
            <a:ext cx="952885" cy="457385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502A7BF5-7F16-46F4-B135-181799B382F7}"/>
              </a:ext>
            </a:extLst>
          </p:cNvPr>
          <p:cNvSpPr txBox="1"/>
          <p:nvPr/>
        </p:nvSpPr>
        <p:spPr>
          <a:xfrm>
            <a:off x="148000" y="4053011"/>
            <a:ext cx="170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Criar Plano de Controle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0EDE95E-4138-44A4-BC33-9F452F12E5D6}"/>
              </a:ext>
            </a:extLst>
          </p:cNvPr>
          <p:cNvSpPr txBox="1"/>
          <p:nvPr/>
        </p:nvSpPr>
        <p:spPr>
          <a:xfrm>
            <a:off x="2131857" y="2960848"/>
            <a:ext cx="168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Criar características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B263E92-0DCC-4B65-84F4-B378A39E6111}"/>
              </a:ext>
            </a:extLst>
          </p:cNvPr>
          <p:cNvSpPr txBox="1"/>
          <p:nvPr/>
        </p:nvSpPr>
        <p:spPr>
          <a:xfrm>
            <a:off x="4124310" y="4019090"/>
            <a:ext cx="176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Consultar características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D9FB71-5C51-47E4-8467-23E2EA3AF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69" y="3598623"/>
            <a:ext cx="952885" cy="457385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AC9E0F38-B4FF-4AEF-BA49-43577E95BD97}"/>
              </a:ext>
            </a:extLst>
          </p:cNvPr>
          <p:cNvSpPr txBox="1"/>
          <p:nvPr/>
        </p:nvSpPr>
        <p:spPr>
          <a:xfrm>
            <a:off x="8201040" y="4019091"/>
            <a:ext cx="176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Concluir Fluxo de Aprovação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839ECB-CFF3-4A11-B89C-270BC1F8FA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124" y="3571452"/>
            <a:ext cx="952885" cy="457385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9EABE97C-8E3F-4EBA-8417-2D450901DD42}"/>
              </a:ext>
            </a:extLst>
          </p:cNvPr>
          <p:cNvSpPr txBox="1"/>
          <p:nvPr/>
        </p:nvSpPr>
        <p:spPr>
          <a:xfrm>
            <a:off x="9984790" y="3219545"/>
            <a:ext cx="212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Consultar Relatório</a:t>
            </a:r>
          </a:p>
        </p:txBody>
      </p:sp>
    </p:spTree>
    <p:extLst>
      <p:ext uri="{BB962C8B-B14F-4D97-AF65-F5344CB8AC3E}">
        <p14:creationId xmlns:p14="http://schemas.microsoft.com/office/powerpoint/2010/main" val="2649811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0" y="217423"/>
            <a:ext cx="49623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PLANO DE CONTROLE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0102788" y="217423"/>
            <a:ext cx="4250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CP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1 - Criar um Plano de Controle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AABC3FB-E830-4460-AF1F-DA3000D135A7}"/>
              </a:ext>
            </a:extLst>
          </p:cNvPr>
          <p:cNvSpPr txBox="1"/>
          <p:nvPr/>
        </p:nvSpPr>
        <p:spPr>
          <a:xfrm>
            <a:off x="257350" y="1274390"/>
            <a:ext cx="8985262" cy="385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dirty="0"/>
              <a:t>O plano de Controle é </a:t>
            </a:r>
            <a:r>
              <a:rPr lang="en-US" dirty="0" err="1"/>
              <a:t>automaticamente</a:t>
            </a:r>
            <a:r>
              <a:rPr lang="en-US" dirty="0"/>
              <a:t> </a:t>
            </a:r>
            <a:r>
              <a:rPr lang="en-US" dirty="0" err="1"/>
              <a:t>criado</a:t>
            </a:r>
            <a:r>
              <a:rPr lang="en-US" dirty="0"/>
              <a:t> </a:t>
            </a:r>
            <a:r>
              <a:rPr lang="en-US" dirty="0" err="1"/>
              <a:t>após</a:t>
            </a:r>
            <a:r>
              <a:rPr lang="en-US" dirty="0"/>
              <a:t> </a:t>
            </a:r>
            <a:r>
              <a:rPr lang="en-US" dirty="0" err="1"/>
              <a:t>aprovação</a:t>
            </a:r>
            <a:r>
              <a:rPr lang="en-US" dirty="0"/>
              <a:t> do FMEA de Processo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055B52-9A44-4F09-A0D1-671F70191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1669"/>
            <a:ext cx="12192000" cy="43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5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0" y="217423"/>
            <a:ext cx="49623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PLANO DE CONTROLE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0102788" y="217423"/>
            <a:ext cx="4250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CP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2 - Criar características no Plano de Controle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29DE21F-D6C5-4C4B-BC5B-DD439A0265E3}"/>
              </a:ext>
            </a:extLst>
          </p:cNvPr>
          <p:cNvSpPr txBox="1"/>
          <p:nvPr/>
        </p:nvSpPr>
        <p:spPr>
          <a:xfrm>
            <a:off x="257350" y="1274390"/>
            <a:ext cx="8985262" cy="385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criar</a:t>
            </a:r>
            <a:r>
              <a:rPr lang="en-US" dirty="0"/>
              <a:t> características para </a:t>
            </a:r>
            <a:r>
              <a:rPr lang="en-US" dirty="0" err="1"/>
              <a:t>cada</a:t>
            </a:r>
            <a:r>
              <a:rPr lang="en-US" dirty="0"/>
              <a:t> controle </a:t>
            </a:r>
            <a:r>
              <a:rPr lang="en-US" dirty="0" err="1"/>
              <a:t>informado</a:t>
            </a:r>
            <a:r>
              <a:rPr lang="en-US" dirty="0"/>
              <a:t> no FMEA de Processo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39962AA-A773-4654-8641-2BCCD678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76" y="1766409"/>
            <a:ext cx="10910047" cy="50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64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0" y="217423"/>
            <a:ext cx="49623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PLANO DE CONTROLE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0102788" y="217423"/>
            <a:ext cx="4250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CP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608966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3 - Consultar características no Plano de Controle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29DE21F-D6C5-4C4B-BC5B-DD439A0265E3}"/>
              </a:ext>
            </a:extLst>
          </p:cNvPr>
          <p:cNvSpPr txBox="1"/>
          <p:nvPr/>
        </p:nvSpPr>
        <p:spPr>
          <a:xfrm>
            <a:off x="257350" y="1160764"/>
            <a:ext cx="8985262" cy="385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consultar</a:t>
            </a:r>
            <a:r>
              <a:rPr lang="en-US" dirty="0"/>
              <a:t> as características </a:t>
            </a:r>
            <a:r>
              <a:rPr lang="en-US" dirty="0" err="1"/>
              <a:t>criadas</a:t>
            </a:r>
            <a:r>
              <a:rPr lang="en-US" dirty="0"/>
              <a:t> no Plano de Controle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346000B-947B-4AA7-AB2C-6DD21985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65" y="1659752"/>
            <a:ext cx="10796870" cy="51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62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0" y="217423"/>
            <a:ext cx="49623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PLANO DE CONTROLE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0102788" y="217423"/>
            <a:ext cx="4250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CP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4 - Criar uma Família do Plano de Controle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6CB382D-63BD-438B-A1DF-5126094C2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48"/>
            <a:ext cx="12192000" cy="3442372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C29DE21F-D6C5-4C4B-BC5B-DD439A0265E3}"/>
              </a:ext>
            </a:extLst>
          </p:cNvPr>
          <p:cNvSpPr txBox="1"/>
          <p:nvPr/>
        </p:nvSpPr>
        <p:spPr>
          <a:xfrm>
            <a:off x="257350" y="1274390"/>
            <a:ext cx="8985262" cy="385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criar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família</a:t>
            </a:r>
            <a:r>
              <a:rPr lang="en-US" dirty="0"/>
              <a:t> para o plano de Controle</a:t>
            </a:r>
          </a:p>
        </p:txBody>
      </p:sp>
    </p:spTree>
    <p:extLst>
      <p:ext uri="{BB962C8B-B14F-4D97-AF65-F5344CB8AC3E}">
        <p14:creationId xmlns:p14="http://schemas.microsoft.com/office/powerpoint/2010/main" val="171149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FUNÇÃO PADRÃO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STDFMEA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41446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1 – Criar uma Função Padrão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351" y="1184017"/>
            <a:ext cx="674243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pt-BR" dirty="0"/>
              <a:t>Acessar a transação STDFMEA</a:t>
            </a:r>
          </a:p>
          <a:p>
            <a:pPr marL="241300" indent="-228600">
              <a:buAutoNum type="alphaUcPeriod"/>
              <a:tabLst>
                <a:tab pos="241300" algn="l"/>
              </a:tabLst>
            </a:pPr>
            <a:r>
              <a:rPr lang="pt-BR" dirty="0"/>
              <a:t>Criar uma função padrão</a:t>
            </a:r>
          </a:p>
          <a:p>
            <a:pPr marL="241300" indent="-228600">
              <a:buAutoNum type="alphaUcPeriod"/>
              <a:tabLst>
                <a:tab pos="241300" algn="l"/>
              </a:tabLst>
            </a:pPr>
            <a:r>
              <a:rPr lang="pt-BR" dirty="0"/>
              <a:t>Escolher a norma AIAG-VDA 1ª Edição</a:t>
            </a:r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EFA5A7-0FE3-4203-91CE-0BBCA959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9488"/>
            <a:ext cx="12192000" cy="44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4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56234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PLANO DE CONTROLE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CP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414464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5" dirty="0">
                <a:solidFill>
                  <a:srgbClr val="FFFFFF"/>
                </a:solidFill>
                <a:latin typeface="Calibri"/>
                <a:cs typeface="Calibri"/>
              </a:rPr>
              <a:t>PASSO 5 – Concluir Fluxo de Aprovação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6E9CF2-E588-4A38-81A5-53B5EAFDC3D9}"/>
              </a:ext>
            </a:extLst>
          </p:cNvPr>
          <p:cNvSpPr txBox="1"/>
          <p:nvPr/>
        </p:nvSpPr>
        <p:spPr>
          <a:xfrm>
            <a:off x="155316" y="1196916"/>
            <a:ext cx="1082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Após</a:t>
            </a:r>
            <a:r>
              <a:rPr lang="en-US" dirty="0"/>
              <a:t> </a:t>
            </a:r>
            <a:r>
              <a:rPr lang="en-US" dirty="0" err="1"/>
              <a:t>criado</a:t>
            </a:r>
            <a:r>
              <a:rPr lang="en-US" dirty="0"/>
              <a:t> o Plano de Controle e </a:t>
            </a:r>
            <a:r>
              <a:rPr lang="en-US" dirty="0" err="1"/>
              <a:t>suas</a:t>
            </a:r>
            <a:r>
              <a:rPr lang="en-US" dirty="0"/>
              <a:t> características é </a:t>
            </a:r>
            <a:r>
              <a:rPr lang="en-US" dirty="0" err="1"/>
              <a:t>preciso</a:t>
            </a:r>
            <a:r>
              <a:rPr lang="en-US" dirty="0"/>
              <a:t> </a:t>
            </a:r>
            <a:r>
              <a:rPr lang="en-US" dirty="0" err="1"/>
              <a:t>concluir</a:t>
            </a:r>
            <a:r>
              <a:rPr lang="en-US" dirty="0"/>
              <a:t> o </a:t>
            </a:r>
            <a:r>
              <a:rPr lang="en-US" dirty="0" err="1"/>
              <a:t>documento</a:t>
            </a:r>
            <a:r>
              <a:rPr lang="en-US" dirty="0"/>
              <a:t> (</a:t>
            </a:r>
            <a:r>
              <a:rPr lang="en-US" dirty="0" err="1"/>
              <a:t>etapas</a:t>
            </a:r>
            <a:r>
              <a:rPr lang="en-US" dirty="0"/>
              <a:t> de </a:t>
            </a:r>
            <a:r>
              <a:rPr lang="en-US" dirty="0" err="1"/>
              <a:t>Solicitação</a:t>
            </a:r>
            <a:r>
              <a:rPr lang="en-US" dirty="0"/>
              <a:t> e Aprovação) para que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utilizado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inspeção.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785A5F-C6F0-425C-8966-CA282448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12" y="1920721"/>
            <a:ext cx="8641976" cy="23482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88F8E49-7913-4092-9842-7840631E4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12" y="4268986"/>
            <a:ext cx="8641976" cy="25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00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8385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PLANO DE CONTROLE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0209319" y="195022"/>
            <a:ext cx="3451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CP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5" dirty="0">
                <a:solidFill>
                  <a:srgbClr val="FFFFFF"/>
                </a:solidFill>
                <a:latin typeface="Calibri"/>
                <a:cs typeface="Calibri"/>
              </a:rPr>
              <a:t>PASSO 6 – Consultar Relatório Plano de Controle</a:t>
            </a:r>
            <a:endParaRPr lang="pt-BR" sz="2000" dirty="0">
              <a:latin typeface="Calibri"/>
              <a:cs typeface="Calibri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8C12D09-B581-4A38-BB93-5BCAD4D35063}"/>
              </a:ext>
            </a:extLst>
          </p:cNvPr>
          <p:cNvGrpSpPr/>
          <p:nvPr/>
        </p:nvGrpSpPr>
        <p:grpSpPr>
          <a:xfrm>
            <a:off x="1857402" y="1563574"/>
            <a:ext cx="8058096" cy="5206753"/>
            <a:chOff x="849166" y="0"/>
            <a:chExt cx="10493668" cy="685800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F21DA0B-0C43-4468-BC27-1AB547549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166" y="0"/>
              <a:ext cx="10493668" cy="6858000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F7C1D9B-CF1B-4283-B09E-19C6766A5EC2}"/>
                </a:ext>
              </a:extLst>
            </p:cNvPr>
            <p:cNvSpPr/>
            <p:nvPr/>
          </p:nvSpPr>
          <p:spPr>
            <a:xfrm>
              <a:off x="932155" y="0"/>
              <a:ext cx="1340528" cy="5995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031DAB-A2C8-4D56-A7D3-F73F605B5867}"/>
              </a:ext>
            </a:extLst>
          </p:cNvPr>
          <p:cNvSpPr txBox="1"/>
          <p:nvPr/>
        </p:nvSpPr>
        <p:spPr>
          <a:xfrm>
            <a:off x="411598" y="1194242"/>
            <a:ext cx="95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visualizar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PDF as </a:t>
            </a:r>
            <a:r>
              <a:rPr lang="en-US" dirty="0" err="1"/>
              <a:t>informações</a:t>
            </a:r>
            <a:r>
              <a:rPr lang="en-US" dirty="0"/>
              <a:t> do Plano de Controle</a:t>
            </a:r>
          </a:p>
        </p:txBody>
      </p:sp>
    </p:spTree>
    <p:extLst>
      <p:ext uri="{BB962C8B-B14F-4D97-AF65-F5344CB8AC3E}">
        <p14:creationId xmlns:p14="http://schemas.microsoft.com/office/powerpoint/2010/main" val="3680946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6DAF3A-2AB6-4E4F-BADE-F174FC013FFA}"/>
              </a:ext>
            </a:extLst>
          </p:cNvPr>
          <p:cNvSpPr txBox="1"/>
          <p:nvPr/>
        </p:nvSpPr>
        <p:spPr>
          <a:xfrm>
            <a:off x="120234" y="1340766"/>
            <a:ext cx="1207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 como objetivo exemplificar como criar um APQP contendo as informações de todos os itens que compõem o produto final.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EC76B0A7-86FE-4F29-AD36-82F097D7FF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53007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APQP</a:t>
            </a:r>
            <a:endParaRPr spc="-15" dirty="0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2407C9AF-CFC0-4BE0-A9F3-42106C93B9B6}"/>
              </a:ext>
            </a:extLst>
          </p:cNvPr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AP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ACC8B5B4-31DC-4263-85F2-DF6F7284329E}"/>
              </a:ext>
            </a:extLst>
          </p:cNvPr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Visão Geral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4100F9C-5CE7-47C7-895F-312584F3B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38154" r="79219" b="-1"/>
          <a:stretch/>
        </p:blipFill>
        <p:spPr>
          <a:xfrm>
            <a:off x="1494219" y="4006721"/>
            <a:ext cx="8480611" cy="282874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022905EA-0E82-42F4-BE4C-3C7D961DEBBA}"/>
              </a:ext>
            </a:extLst>
          </p:cNvPr>
          <p:cNvSpPr txBox="1"/>
          <p:nvPr/>
        </p:nvSpPr>
        <p:spPr>
          <a:xfrm>
            <a:off x="8682476" y="3363868"/>
            <a:ext cx="216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Consultar Relatórios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6CA27D4-585F-4E79-87CC-B1DFA9791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29" y="3829706"/>
            <a:ext cx="952885" cy="45738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8AD3286-FD59-4033-8885-C12B15DAB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89" y="3829707"/>
            <a:ext cx="952885" cy="457385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C2E96735-837C-448C-BC17-601F4AD5F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31" y="3838279"/>
            <a:ext cx="952885" cy="45738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F7EBAF8-4CB9-45A4-B742-17E7B5D57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21" y="3871700"/>
            <a:ext cx="952885" cy="457385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502A7BF5-7F16-46F4-B135-181799B382F7}"/>
              </a:ext>
            </a:extLst>
          </p:cNvPr>
          <p:cNvSpPr txBox="1"/>
          <p:nvPr/>
        </p:nvSpPr>
        <p:spPr>
          <a:xfrm>
            <a:off x="1320431" y="4308369"/>
            <a:ext cx="121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Criar APQP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0EDE95E-4138-44A4-BC33-9F452F12E5D6}"/>
              </a:ext>
            </a:extLst>
          </p:cNvPr>
          <p:cNvSpPr txBox="1"/>
          <p:nvPr/>
        </p:nvSpPr>
        <p:spPr>
          <a:xfrm>
            <a:off x="3650841" y="3164601"/>
            <a:ext cx="176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Consultar status dos documentos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B263E92-0DCC-4B65-84F4-B378A39E6111}"/>
              </a:ext>
            </a:extLst>
          </p:cNvPr>
          <p:cNvSpPr txBox="1"/>
          <p:nvPr/>
        </p:nvSpPr>
        <p:spPr>
          <a:xfrm>
            <a:off x="5960585" y="4308369"/>
            <a:ext cx="243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Consultar Planejamento</a:t>
            </a:r>
          </a:p>
        </p:txBody>
      </p:sp>
    </p:spTree>
    <p:extLst>
      <p:ext uri="{BB962C8B-B14F-4D97-AF65-F5344CB8AC3E}">
        <p14:creationId xmlns:p14="http://schemas.microsoft.com/office/powerpoint/2010/main" val="2211148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APQP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AP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41446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1 - Criar um APQP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351" y="1184017"/>
            <a:ext cx="67424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pt-BR" dirty="0"/>
              <a:t>Acessar a transação AP</a:t>
            </a:r>
          </a:p>
          <a:p>
            <a:pPr marL="241300" indent="-228600">
              <a:buAutoNum type="alphaUcPeriod"/>
              <a:tabLst>
                <a:tab pos="241300" algn="l"/>
              </a:tabLst>
            </a:pPr>
            <a:r>
              <a:rPr lang="pt-BR" dirty="0"/>
              <a:t>Criar um APQP (PFMEA, Fluxo e Plano)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0E30D1-5B60-4435-8BF6-E8E62E3A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6229"/>
            <a:ext cx="12192000" cy="51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2" y="217423"/>
            <a:ext cx="46289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APQP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257352" y="599579"/>
            <a:ext cx="491528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2 - Consultar o status dos documentos</a:t>
            </a:r>
            <a:endParaRPr sz="2000" b="1" spc="-15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352" y="1089389"/>
            <a:ext cx="10545119" cy="385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pt-BR" dirty="0"/>
              <a:t>Consultando o status de cada um dos documentos (DFMEA, Fluxo de Processo, PFMEA e Plano de Controle).</a:t>
            </a:r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FAE6DF4-6F3D-4326-8E23-D3D8E468B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70" y="1689031"/>
            <a:ext cx="10456059" cy="4896091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16144372-AC19-437A-8B06-E8A21A45507E}"/>
              </a:ext>
            </a:extLst>
          </p:cNvPr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AP</a:t>
            </a:r>
            <a:endParaRPr lang="pt-B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584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7352" y="585927"/>
            <a:ext cx="953471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3 - Consultar o planejamento</a:t>
            </a:r>
            <a:endParaRPr sz="2000" b="1" spc="-15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352" y="1089389"/>
            <a:ext cx="11540711" cy="385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pt-BR" dirty="0"/>
              <a:t>Consultando o Planejamento x Real de cada um dos documentos (DFMEA, Fluxo de Processo, PFMEA e Plano de Controle).</a:t>
            </a:r>
            <a:endParaRPr lang="en-US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6144372-AC19-437A-8B06-E8A21A45507E}"/>
              </a:ext>
            </a:extLst>
          </p:cNvPr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AP</a:t>
            </a:r>
            <a:endParaRPr lang="pt-BR" sz="2400" dirty="0">
              <a:latin typeface="Calibri"/>
              <a:cs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92151F6-89B0-4BE8-B15F-80248BA0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0" y="1643452"/>
            <a:ext cx="10945906" cy="5119298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2291AB16-0257-4A9B-BFA8-534B99BC4F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2" y="217423"/>
            <a:ext cx="46289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APQP</a:t>
            </a:r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2323901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8385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APQP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0067365" y="195022"/>
            <a:ext cx="4870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AP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5" dirty="0">
                <a:solidFill>
                  <a:srgbClr val="FFFFFF"/>
                </a:solidFill>
                <a:latin typeface="Calibri"/>
                <a:cs typeface="Calibri"/>
              </a:rPr>
              <a:t>PASSO 4 – Consultar Relatório APQP Unificado</a:t>
            </a:r>
            <a:endParaRPr lang="pt-BR" sz="2000" dirty="0">
              <a:latin typeface="Calibri"/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031DAB-A2C8-4D56-A7D3-F73F605B5867}"/>
              </a:ext>
            </a:extLst>
          </p:cNvPr>
          <p:cNvSpPr txBox="1"/>
          <p:nvPr/>
        </p:nvSpPr>
        <p:spPr>
          <a:xfrm>
            <a:off x="203563" y="1235471"/>
            <a:ext cx="1064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visualizar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PDF o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unificado</a:t>
            </a:r>
            <a:r>
              <a:rPr lang="en-US" dirty="0"/>
              <a:t> (</a:t>
            </a:r>
            <a:r>
              <a:rPr lang="en-US" dirty="0" err="1"/>
              <a:t>Fluxo</a:t>
            </a:r>
            <a:r>
              <a:rPr lang="en-US" dirty="0"/>
              <a:t> de Processo, FMEA de Processo e Plano de Controle) de </a:t>
            </a:r>
            <a:r>
              <a:rPr lang="en-US" dirty="0" err="1"/>
              <a:t>toda</a:t>
            </a:r>
            <a:r>
              <a:rPr lang="en-US" dirty="0"/>
              <a:t> a </a:t>
            </a:r>
            <a:r>
              <a:rPr lang="en-US" dirty="0" err="1"/>
              <a:t>árvore</a:t>
            </a:r>
            <a:r>
              <a:rPr lang="en-US" dirty="0"/>
              <a:t> BOM do item </a:t>
            </a:r>
            <a:r>
              <a:rPr lang="en-US" dirty="0" err="1"/>
              <a:t>informado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criação</a:t>
            </a:r>
            <a:r>
              <a:rPr lang="en-US" dirty="0"/>
              <a:t> do APQP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CBC942-CA76-4454-9817-CEF7FA451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17" y="1999783"/>
            <a:ext cx="8690407" cy="4046327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F3A0313F-1782-4DBB-8A32-94D020FB91CB}"/>
              </a:ext>
            </a:extLst>
          </p:cNvPr>
          <p:cNvSpPr txBox="1"/>
          <p:nvPr/>
        </p:nvSpPr>
        <p:spPr>
          <a:xfrm>
            <a:off x="629350" y="6046110"/>
            <a:ext cx="1051420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241300" algn="l"/>
              </a:tabLst>
            </a:pPr>
            <a:r>
              <a:rPr lang="en-US" sz="1600" b="1" i="1" dirty="0" err="1">
                <a:latin typeface="+mj-lt"/>
                <a:cs typeface="Arial"/>
              </a:rPr>
              <a:t>Regra</a:t>
            </a:r>
            <a:r>
              <a:rPr lang="en-US" sz="1600" b="1" i="1" dirty="0">
                <a:latin typeface="+mj-lt"/>
                <a:cs typeface="Arial"/>
              </a:rPr>
              <a:t>:</a:t>
            </a:r>
            <a:endParaRPr lang="en-US" sz="1600" i="1" dirty="0">
              <a:latin typeface="+mj-lt"/>
              <a:cs typeface="Arial"/>
            </a:endParaRPr>
          </a:p>
          <a:p>
            <a:pPr marL="12700" algn="just">
              <a:spcBef>
                <a:spcPts val="100"/>
              </a:spcBef>
              <a:tabLst>
                <a:tab pos="241300" algn="l"/>
              </a:tabLst>
            </a:pPr>
            <a:r>
              <a:rPr lang="pt-BR" sz="1600" i="1" dirty="0">
                <a:latin typeface="+mj-lt"/>
                <a:cs typeface="Arial"/>
              </a:rPr>
              <a:t>Caso exista pelo menos um item da árvore do BOM que tenha seu documento na norma AIAG – 4ª Edição, os relatórios impressos estarão no formato dessa norma e não no formato definido pela norma AIAG-VDA 1ª Edição.</a:t>
            </a:r>
            <a:endParaRPr lang="en-US" sz="1600" b="1" i="1" u="sng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845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6DAF3A-2AB6-4E4F-BADE-F174FC013FFA}"/>
              </a:ext>
            </a:extLst>
          </p:cNvPr>
          <p:cNvSpPr txBox="1"/>
          <p:nvPr/>
        </p:nvSpPr>
        <p:spPr>
          <a:xfrm>
            <a:off x="256453" y="1334914"/>
            <a:ext cx="921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 como objetivo exemplificar como criar FMEA DE PROJETO a partir de uma FUNÇÃO PADRÃO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EC76B0A7-86FE-4F29-AD36-82F097D7FF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53007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PROJETO</a:t>
            </a:r>
            <a:endParaRPr spc="-15" dirty="0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2407C9AF-CFC0-4BE0-A9F3-42106C93B9B6}"/>
              </a:ext>
            </a:extLst>
          </p:cNvPr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ACC8B5B4-31DC-4263-85F2-DF6F7284329E}"/>
              </a:ext>
            </a:extLst>
          </p:cNvPr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Visão Geral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4100F9C-5CE7-47C7-895F-312584F3B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38154" r="79219" b="-1"/>
          <a:stretch/>
        </p:blipFill>
        <p:spPr>
          <a:xfrm>
            <a:off x="412377" y="4114297"/>
            <a:ext cx="10459191" cy="282874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022905EA-0E82-42F4-BE4C-3C7D961DEBBA}"/>
              </a:ext>
            </a:extLst>
          </p:cNvPr>
          <p:cNvSpPr txBox="1"/>
          <p:nvPr/>
        </p:nvSpPr>
        <p:spPr>
          <a:xfrm>
            <a:off x="7210089" y="3578411"/>
            <a:ext cx="289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Concluir Fluxo de Aprovação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6CA27D4-585F-4E79-87CC-B1DFA9791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87" y="3937282"/>
            <a:ext cx="952885" cy="45738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8AD3286-FD59-4033-8885-C12B15DAB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3937283"/>
            <a:ext cx="952885" cy="457385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C2E96735-837C-448C-BC17-601F4AD5F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89" y="3945855"/>
            <a:ext cx="952885" cy="45738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F7EBAF8-4CB9-45A4-B742-17E7B5D57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79" y="3979276"/>
            <a:ext cx="952885" cy="457385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502A7BF5-7F16-46F4-B135-181799B382F7}"/>
              </a:ext>
            </a:extLst>
          </p:cNvPr>
          <p:cNvSpPr txBox="1"/>
          <p:nvPr/>
        </p:nvSpPr>
        <p:spPr>
          <a:xfrm>
            <a:off x="8968" y="4406277"/>
            <a:ext cx="160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Criar FMEA de Projeto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0EDE95E-4138-44A4-BC33-9F452F12E5D6}"/>
              </a:ext>
            </a:extLst>
          </p:cNvPr>
          <p:cNvSpPr txBox="1"/>
          <p:nvPr/>
        </p:nvSpPr>
        <p:spPr>
          <a:xfrm>
            <a:off x="2561291" y="3332945"/>
            <a:ext cx="176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Vincular a Função Padrão 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B263E92-0DCC-4B65-84F4-B378A39E6111}"/>
              </a:ext>
            </a:extLst>
          </p:cNvPr>
          <p:cNvSpPr txBox="1"/>
          <p:nvPr/>
        </p:nvSpPr>
        <p:spPr>
          <a:xfrm>
            <a:off x="5088096" y="4414597"/>
            <a:ext cx="202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Criar/ Apagar ações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D9FB71-5C51-47E4-8467-23E2EA3AF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29" y="3937284"/>
            <a:ext cx="952885" cy="457385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AC9E0F38-B4FF-4AEF-BA49-43577E95BD97}"/>
              </a:ext>
            </a:extLst>
          </p:cNvPr>
          <p:cNvSpPr txBox="1"/>
          <p:nvPr/>
        </p:nvSpPr>
        <p:spPr>
          <a:xfrm>
            <a:off x="10199797" y="4460331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Consultar Relatório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676ECC-B53A-45BE-A6E9-84086FC52DE8}"/>
              </a:ext>
            </a:extLst>
          </p:cNvPr>
          <p:cNvSpPr txBox="1"/>
          <p:nvPr/>
        </p:nvSpPr>
        <p:spPr>
          <a:xfrm>
            <a:off x="256453" y="2087330"/>
            <a:ext cx="3183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COLOCAR CONSULTAR WIDGET?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1870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5718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PROJETO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1 - Criar um FMEA de Projeto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880A545-F326-4699-8769-9573AB40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" y="2224415"/>
            <a:ext cx="12192000" cy="4257019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0AABC3FB-E830-4460-AF1F-DA3000D135A7}"/>
              </a:ext>
            </a:extLst>
          </p:cNvPr>
          <p:cNvSpPr txBox="1"/>
          <p:nvPr/>
        </p:nvSpPr>
        <p:spPr>
          <a:xfrm>
            <a:off x="257351" y="1269742"/>
            <a:ext cx="67424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pt-BR" dirty="0"/>
              <a:t>Acessar a transação DFMEA</a:t>
            </a:r>
          </a:p>
          <a:p>
            <a:pPr marL="241300" indent="-228600">
              <a:buAutoNum type="alphaUcPeriod"/>
              <a:tabLst>
                <a:tab pos="241300" algn="l"/>
              </a:tabLst>
            </a:pPr>
            <a:r>
              <a:rPr lang="pt-BR" dirty="0"/>
              <a:t>Criar um FMEA de Projeto para norma AIAG-VDA 1ª Edição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58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5718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PROJETO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1" y="585927"/>
            <a:ext cx="602690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2 - Vincular a Função Padrão ao FMEA de Projeto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4BC497F-9A3A-4788-ABEC-B6DCDB1AE7E3}"/>
              </a:ext>
            </a:extLst>
          </p:cNvPr>
          <p:cNvSpPr txBox="1"/>
          <p:nvPr/>
        </p:nvSpPr>
        <p:spPr>
          <a:xfrm>
            <a:off x="257352" y="1382987"/>
            <a:ext cx="10270440" cy="385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50000"/>
              </a:lnSpc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pt-BR" dirty="0"/>
              <a:t>Inserir as informações necessárias</a:t>
            </a:r>
            <a:r>
              <a:rPr lang="en-US" dirty="0"/>
              <a:t> (</a:t>
            </a:r>
            <a:r>
              <a:rPr lang="en-US" dirty="0" err="1"/>
              <a:t>itens</a:t>
            </a:r>
            <a:r>
              <a:rPr lang="en-US" dirty="0"/>
              <a:t> que </a:t>
            </a:r>
            <a:r>
              <a:rPr lang="en-US" dirty="0" err="1"/>
              <a:t>fazem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da </a:t>
            </a:r>
            <a:r>
              <a:rPr lang="en-US" dirty="0" err="1"/>
              <a:t>estrutura</a:t>
            </a:r>
            <a:r>
              <a:rPr lang="en-US" dirty="0"/>
              <a:t> e </a:t>
            </a:r>
            <a:r>
              <a:rPr lang="en-US" dirty="0" err="1"/>
              <a:t>Funções</a:t>
            </a:r>
            <a:r>
              <a:rPr lang="en-US" dirty="0"/>
              <a:t> </a:t>
            </a:r>
            <a:r>
              <a:rPr lang="en-US" dirty="0" err="1"/>
              <a:t>Padrões</a:t>
            </a:r>
            <a:r>
              <a:rPr lang="en-US" dirty="0"/>
              <a:t> </a:t>
            </a:r>
            <a:r>
              <a:rPr lang="en-US" dirty="0" err="1"/>
              <a:t>associadas</a:t>
            </a:r>
            <a:r>
              <a:rPr lang="en-US" dirty="0"/>
              <a:t>)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078BE8-3352-4DFB-ACAF-097B456B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122"/>
            <a:ext cx="12192000" cy="3304255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6BFB9D9B-A834-4332-A7BE-31788D4F44F6}"/>
              </a:ext>
            </a:extLst>
          </p:cNvPr>
          <p:cNvSpPr txBox="1"/>
          <p:nvPr/>
        </p:nvSpPr>
        <p:spPr>
          <a:xfrm>
            <a:off x="695325" y="5899130"/>
            <a:ext cx="10062322" cy="726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1600" b="1" i="1" dirty="0" err="1">
                <a:latin typeface="+mj-lt"/>
                <a:cs typeface="Arial"/>
              </a:rPr>
              <a:t>Regra</a:t>
            </a:r>
            <a:r>
              <a:rPr lang="en-US" sz="1600" b="1" i="1" dirty="0">
                <a:latin typeface="+mj-lt"/>
                <a:cs typeface="Arial"/>
              </a:rPr>
              <a:t>:</a:t>
            </a:r>
            <a:r>
              <a:rPr lang="en-US" sz="1600" b="1" i="1" u="sng" dirty="0">
                <a:latin typeface="+mj-lt"/>
                <a:cs typeface="Arial"/>
              </a:rPr>
              <a:t> 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1600" i="1" dirty="0" err="1">
                <a:latin typeface="+mj-lt"/>
                <a:cs typeface="Arial"/>
              </a:rPr>
              <a:t>Só</a:t>
            </a:r>
            <a:r>
              <a:rPr lang="en-US" sz="1600" i="1" dirty="0">
                <a:latin typeface="+mj-lt"/>
                <a:cs typeface="Arial"/>
              </a:rPr>
              <a:t> </a:t>
            </a:r>
            <a:r>
              <a:rPr lang="en-US" sz="1600" i="1" dirty="0" err="1">
                <a:latin typeface="+mj-lt"/>
                <a:cs typeface="Arial"/>
              </a:rPr>
              <a:t>poderá</a:t>
            </a:r>
            <a:r>
              <a:rPr lang="en-US" sz="1600" i="1" dirty="0">
                <a:latin typeface="+mj-lt"/>
                <a:cs typeface="Arial"/>
              </a:rPr>
              <a:t> ser </a:t>
            </a:r>
            <a:r>
              <a:rPr lang="en-US" sz="1600" i="1" dirty="0" err="1">
                <a:latin typeface="+mj-lt"/>
                <a:cs typeface="Arial"/>
              </a:rPr>
              <a:t>vinculada</a:t>
            </a:r>
            <a:r>
              <a:rPr lang="en-US" sz="1600" i="1" dirty="0">
                <a:latin typeface="+mj-lt"/>
                <a:cs typeface="Arial"/>
              </a:rPr>
              <a:t> a </a:t>
            </a:r>
            <a:r>
              <a:rPr lang="en-US" sz="1600" i="1" dirty="0" err="1">
                <a:latin typeface="+mj-lt"/>
                <a:cs typeface="Arial"/>
              </a:rPr>
              <a:t>Função</a:t>
            </a:r>
            <a:r>
              <a:rPr lang="en-US" sz="1600" i="1" dirty="0">
                <a:latin typeface="+mj-lt"/>
                <a:cs typeface="Arial"/>
              </a:rPr>
              <a:t> </a:t>
            </a:r>
            <a:r>
              <a:rPr lang="en-US" sz="1600" i="1" dirty="0" err="1">
                <a:latin typeface="+mj-lt"/>
                <a:cs typeface="Arial"/>
              </a:rPr>
              <a:t>Padrão</a:t>
            </a:r>
            <a:r>
              <a:rPr lang="en-US" sz="1600" i="1" dirty="0">
                <a:latin typeface="+mj-lt"/>
                <a:cs typeface="Arial"/>
              </a:rPr>
              <a:t> que </a:t>
            </a:r>
            <a:r>
              <a:rPr lang="en-US" sz="1600" i="1" dirty="0" err="1">
                <a:latin typeface="+mj-lt"/>
                <a:cs typeface="Arial"/>
              </a:rPr>
              <a:t>tiver</a:t>
            </a:r>
            <a:r>
              <a:rPr lang="en-US" sz="1600" i="1" dirty="0">
                <a:latin typeface="+mj-lt"/>
                <a:cs typeface="Arial"/>
              </a:rPr>
              <a:t> a </a:t>
            </a:r>
            <a:r>
              <a:rPr lang="en-US" sz="1600" i="1" dirty="0" err="1">
                <a:latin typeface="+mj-lt"/>
                <a:cs typeface="Arial"/>
              </a:rPr>
              <a:t>mesma</a:t>
            </a:r>
            <a:r>
              <a:rPr lang="en-US" sz="1600" i="1" dirty="0">
                <a:latin typeface="+mj-lt"/>
                <a:cs typeface="Arial"/>
              </a:rPr>
              <a:t> </a:t>
            </a:r>
            <a:r>
              <a:rPr lang="en-US" sz="1600" i="1" dirty="0" err="1">
                <a:latin typeface="+mj-lt"/>
                <a:cs typeface="Arial"/>
              </a:rPr>
              <a:t>norma</a:t>
            </a:r>
            <a:r>
              <a:rPr lang="en-US" sz="1600" i="1" dirty="0">
                <a:latin typeface="+mj-lt"/>
                <a:cs typeface="Arial"/>
              </a:rPr>
              <a:t> que </a:t>
            </a:r>
            <a:r>
              <a:rPr lang="en-US" sz="1600" i="1" dirty="0" err="1">
                <a:latin typeface="+mj-lt"/>
                <a:cs typeface="Arial"/>
              </a:rPr>
              <a:t>foi</a:t>
            </a:r>
            <a:r>
              <a:rPr lang="en-US" sz="1600" i="1" dirty="0">
                <a:latin typeface="+mj-lt"/>
                <a:cs typeface="Arial"/>
              </a:rPr>
              <a:t> </a:t>
            </a:r>
            <a:r>
              <a:rPr lang="en-US" sz="1600" i="1" dirty="0" err="1">
                <a:latin typeface="+mj-lt"/>
                <a:cs typeface="Arial"/>
              </a:rPr>
              <a:t>atribuída</a:t>
            </a:r>
            <a:r>
              <a:rPr lang="en-US" sz="1600" i="1" dirty="0">
                <a:latin typeface="+mj-lt"/>
                <a:cs typeface="Arial"/>
              </a:rPr>
              <a:t> </a:t>
            </a:r>
            <a:r>
              <a:rPr lang="en-US" sz="1600" i="1" dirty="0" err="1">
                <a:latin typeface="+mj-lt"/>
                <a:cs typeface="Arial"/>
              </a:rPr>
              <a:t>na</a:t>
            </a:r>
            <a:r>
              <a:rPr lang="en-US" sz="1600" i="1" dirty="0">
                <a:latin typeface="+mj-lt"/>
                <a:cs typeface="Arial"/>
              </a:rPr>
              <a:t> </a:t>
            </a:r>
            <a:r>
              <a:rPr lang="en-US" sz="1600" i="1" dirty="0" err="1">
                <a:latin typeface="+mj-lt"/>
                <a:cs typeface="Arial"/>
              </a:rPr>
              <a:t>criação</a:t>
            </a:r>
            <a:r>
              <a:rPr lang="en-US" sz="1600" i="1" dirty="0">
                <a:latin typeface="+mj-lt"/>
                <a:cs typeface="Arial"/>
              </a:rPr>
              <a:t> do FMEA de </a:t>
            </a:r>
            <a:r>
              <a:rPr lang="en-US" sz="1600" i="1" dirty="0" err="1">
                <a:latin typeface="+mj-lt"/>
                <a:cs typeface="Arial"/>
              </a:rPr>
              <a:t>Projeto</a:t>
            </a:r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55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2" y="95250"/>
            <a:ext cx="46289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FUNÇÃO PADRÃO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433083" y="78049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STDFMEA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1" y="585927"/>
            <a:ext cx="10222389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1900" b="1" spc="-15" dirty="0">
                <a:solidFill>
                  <a:srgbClr val="FFFFFF"/>
                </a:solidFill>
                <a:latin typeface="Calibri"/>
                <a:cs typeface="Calibri"/>
              </a:rPr>
              <a:t>PASSO 2 - Criar uma Análise da Função (Análise da Falha, Efeito, Causas, Análise do Risco e Otimização)</a:t>
            </a:r>
            <a:endParaRPr sz="1900" b="1" spc="-15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352" y="1089389"/>
            <a:ext cx="10545119" cy="385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pt-BR" dirty="0"/>
              <a:t>Criar as informações necessárias (Efeito, Causas, Controles, Ações)</a:t>
            </a:r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DCD23E2-D6AF-49DE-94B3-23D7CF9F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68" y="1508053"/>
            <a:ext cx="8037702" cy="51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41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5718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PROJETO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1" y="585927"/>
            <a:ext cx="676201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3 – Criar/ Apagar Ações relacionadas ao FMEA de Projeto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045BA4C-232D-492D-BA7F-A8AD1AB75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382"/>
            <a:ext cx="12192000" cy="402794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51E9B64-BDA3-4EDD-8006-E9F2899BDCAD}"/>
              </a:ext>
            </a:extLst>
          </p:cNvPr>
          <p:cNvSpPr txBox="1"/>
          <p:nvPr/>
        </p:nvSpPr>
        <p:spPr>
          <a:xfrm>
            <a:off x="106532" y="1390342"/>
            <a:ext cx="1042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criar</a:t>
            </a:r>
            <a:r>
              <a:rPr lang="en-US" dirty="0"/>
              <a:t> e </a:t>
            </a:r>
            <a:r>
              <a:rPr lang="en-US" dirty="0" err="1"/>
              <a:t>apagar</a:t>
            </a:r>
            <a:r>
              <a:rPr lang="en-US" dirty="0"/>
              <a:t> as </a:t>
            </a:r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as </a:t>
            </a:r>
            <a:r>
              <a:rPr lang="en-US" dirty="0" err="1"/>
              <a:t>causas</a:t>
            </a:r>
            <a:r>
              <a:rPr lang="en-US" dirty="0"/>
              <a:t> </a:t>
            </a:r>
            <a:r>
              <a:rPr lang="en-US" dirty="0" err="1"/>
              <a:t>descritas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9667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5718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PROJETO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5" dirty="0">
                <a:solidFill>
                  <a:srgbClr val="FFFFFF"/>
                </a:solidFill>
                <a:latin typeface="Calibri"/>
                <a:cs typeface="Calibri"/>
              </a:rPr>
              <a:t>PASSO 4 - Concluir o FMEA de Projeto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28427D-6AD4-403A-A280-3F627C17252F}"/>
              </a:ext>
            </a:extLst>
          </p:cNvPr>
          <p:cNvSpPr txBox="1"/>
          <p:nvPr/>
        </p:nvSpPr>
        <p:spPr>
          <a:xfrm>
            <a:off x="110493" y="1412432"/>
            <a:ext cx="1082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Após</a:t>
            </a:r>
            <a:r>
              <a:rPr lang="en-US" dirty="0"/>
              <a:t> </a:t>
            </a:r>
            <a:r>
              <a:rPr lang="en-US" dirty="0" err="1"/>
              <a:t>criado</a:t>
            </a:r>
            <a:r>
              <a:rPr lang="en-US" dirty="0"/>
              <a:t> o FMEA de </a:t>
            </a:r>
            <a:r>
              <a:rPr lang="en-US" dirty="0" err="1"/>
              <a:t>Projeto</a:t>
            </a:r>
            <a:r>
              <a:rPr lang="en-US" dirty="0"/>
              <a:t> e </a:t>
            </a:r>
            <a:r>
              <a:rPr lang="en-US" dirty="0" err="1"/>
              <a:t>revisado</a:t>
            </a:r>
            <a:r>
              <a:rPr lang="en-US" dirty="0"/>
              <a:t>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 é </a:t>
            </a:r>
            <a:r>
              <a:rPr lang="en-US" dirty="0" err="1"/>
              <a:t>preciso</a:t>
            </a:r>
            <a:r>
              <a:rPr lang="en-US" dirty="0"/>
              <a:t> </a:t>
            </a:r>
            <a:r>
              <a:rPr lang="en-US" dirty="0" err="1"/>
              <a:t>concluir</a:t>
            </a:r>
            <a:r>
              <a:rPr lang="en-US" dirty="0"/>
              <a:t> o </a:t>
            </a:r>
            <a:r>
              <a:rPr lang="en-US" dirty="0" err="1"/>
              <a:t>documento</a:t>
            </a:r>
            <a:r>
              <a:rPr lang="en-US" dirty="0"/>
              <a:t> (</a:t>
            </a:r>
            <a:r>
              <a:rPr lang="en-US" dirty="0" err="1"/>
              <a:t>etapa</a:t>
            </a:r>
            <a:r>
              <a:rPr lang="en-US" dirty="0"/>
              <a:t> de Análise)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605A95-BAB7-4AC3-A74B-A955FE52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8310"/>
            <a:ext cx="12192000" cy="38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81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5718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PROJETO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5" dirty="0">
                <a:solidFill>
                  <a:srgbClr val="FFFFFF"/>
                </a:solidFill>
                <a:latin typeface="Calibri"/>
                <a:cs typeface="Calibri"/>
              </a:rPr>
              <a:t>PASSO 5 – Consultar Novos Widgets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D5BFFC0-7EE2-45FA-A01B-93A59BEA0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57" y="1533463"/>
            <a:ext cx="6803986" cy="479237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E3E9D63-0CE0-495D-B312-06450BFB1C12}"/>
              </a:ext>
            </a:extLst>
          </p:cNvPr>
          <p:cNvSpPr txBox="1"/>
          <p:nvPr/>
        </p:nvSpPr>
        <p:spPr>
          <a:xfrm>
            <a:off x="106532" y="1164131"/>
            <a:ext cx="1042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gerenciar</a:t>
            </a:r>
            <a:r>
              <a:rPr lang="en-US" dirty="0"/>
              <a:t> as </a:t>
            </a:r>
            <a:r>
              <a:rPr lang="en-US" dirty="0" err="1"/>
              <a:t>informações</a:t>
            </a:r>
            <a:r>
              <a:rPr lang="en-US" dirty="0"/>
              <a:t> da FMEA de </a:t>
            </a:r>
            <a:r>
              <a:rPr lang="en-US" dirty="0" err="1"/>
              <a:t>Projeto</a:t>
            </a:r>
            <a:r>
              <a:rPr lang="en-US" dirty="0"/>
              <a:t> </a:t>
            </a:r>
            <a:r>
              <a:rPr lang="en-US" dirty="0" err="1"/>
              <a:t>criado</a:t>
            </a:r>
            <a:r>
              <a:rPr lang="en-US" dirty="0"/>
              <a:t>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00E0DE9-E444-430D-B947-B2FB111D83FD}"/>
              </a:ext>
            </a:extLst>
          </p:cNvPr>
          <p:cNvSpPr txBox="1"/>
          <p:nvPr/>
        </p:nvSpPr>
        <p:spPr>
          <a:xfrm>
            <a:off x="467565" y="6086451"/>
            <a:ext cx="7690318" cy="726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1600" b="1" i="1" dirty="0" err="1">
                <a:latin typeface="+mj-lt"/>
                <a:cs typeface="Arial"/>
              </a:rPr>
              <a:t>Regra</a:t>
            </a:r>
            <a:r>
              <a:rPr lang="en-US" sz="1600" b="1" i="1" dirty="0">
                <a:latin typeface="+mj-lt"/>
                <a:cs typeface="Arial"/>
              </a:rPr>
              <a:t>:</a:t>
            </a:r>
            <a:endParaRPr lang="en-US" sz="1600" i="1" dirty="0">
              <a:latin typeface="+mj-lt"/>
              <a:cs typeface="Arial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pt-BR" sz="1600" i="1" dirty="0">
                <a:latin typeface="+mj-lt"/>
                <a:cs typeface="Arial"/>
              </a:rPr>
              <a:t>As informações dessa aba somente serão exibidas se a norma for FMEA AIAG-VDA 1ª Edição</a:t>
            </a:r>
            <a:endParaRPr lang="en-US" sz="1600" b="1" i="1" u="sng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666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5718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FMEA DE PROJETO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563100" y="217423"/>
            <a:ext cx="96469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5" dirty="0">
                <a:solidFill>
                  <a:srgbClr val="FFFFFF"/>
                </a:solidFill>
                <a:latin typeface="Calibri"/>
                <a:cs typeface="Calibri"/>
              </a:rPr>
              <a:t>PASSO 6 – Consultar Relatório FMEA de Projeto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D09B862-2D4C-4066-8B3B-FA5749E42850}"/>
              </a:ext>
            </a:extLst>
          </p:cNvPr>
          <p:cNvGrpSpPr/>
          <p:nvPr/>
        </p:nvGrpSpPr>
        <p:grpSpPr>
          <a:xfrm>
            <a:off x="1482747" y="1634507"/>
            <a:ext cx="8807405" cy="5006070"/>
            <a:chOff x="1170313" y="1383535"/>
            <a:chExt cx="9432273" cy="5474465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F645484F-EADC-4E09-A7D3-268FBB23E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0313" y="1383535"/>
              <a:ext cx="9432273" cy="5474465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A90D50F-64C8-45EB-8A34-DDC173F3B27F}"/>
                </a:ext>
              </a:extLst>
            </p:cNvPr>
            <p:cNvSpPr/>
            <p:nvPr/>
          </p:nvSpPr>
          <p:spPr>
            <a:xfrm>
              <a:off x="1181100" y="1390650"/>
              <a:ext cx="1285875" cy="466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BF30960-F11C-4433-9601-A1FCEC31B146}"/>
              </a:ext>
            </a:extLst>
          </p:cNvPr>
          <p:cNvSpPr txBox="1"/>
          <p:nvPr/>
        </p:nvSpPr>
        <p:spPr>
          <a:xfrm>
            <a:off x="411598" y="1194242"/>
            <a:ext cx="926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visualizar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PDF as </a:t>
            </a:r>
            <a:r>
              <a:rPr lang="en-US" dirty="0" err="1"/>
              <a:t>informações</a:t>
            </a:r>
            <a:r>
              <a:rPr lang="en-US" dirty="0"/>
              <a:t> do FMEA de </a:t>
            </a:r>
            <a:r>
              <a:rPr lang="en-US" dirty="0" err="1"/>
              <a:t>Projeto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9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2" y="217423"/>
            <a:ext cx="46575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FUNÇÃO PADRÃO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STDFMEA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689006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5" dirty="0">
                <a:solidFill>
                  <a:srgbClr val="FFFFFF"/>
                </a:solidFill>
                <a:latin typeface="Calibri"/>
                <a:cs typeface="Calibri"/>
              </a:rPr>
              <a:t>PASSO 3 – Concluir a Análise da Função Padrão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6E9CF2-E588-4A38-81A5-53B5EAFDC3D9}"/>
              </a:ext>
            </a:extLst>
          </p:cNvPr>
          <p:cNvSpPr txBox="1"/>
          <p:nvPr/>
        </p:nvSpPr>
        <p:spPr>
          <a:xfrm>
            <a:off x="128422" y="1274390"/>
            <a:ext cx="1082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Após</a:t>
            </a:r>
            <a:r>
              <a:rPr lang="en-US" dirty="0"/>
              <a:t> </a:t>
            </a:r>
            <a:r>
              <a:rPr lang="en-US" dirty="0" err="1"/>
              <a:t>criada</a:t>
            </a:r>
            <a:r>
              <a:rPr lang="en-US" dirty="0"/>
              <a:t> a </a:t>
            </a:r>
            <a:r>
              <a:rPr lang="en-US" dirty="0" err="1"/>
              <a:t>Função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, </a:t>
            </a:r>
            <a:r>
              <a:rPr lang="en-US" dirty="0" err="1"/>
              <a:t>criada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análise da </a:t>
            </a:r>
            <a:r>
              <a:rPr lang="en-US" dirty="0" err="1"/>
              <a:t>função</a:t>
            </a:r>
            <a:r>
              <a:rPr lang="en-US" dirty="0"/>
              <a:t> e </a:t>
            </a:r>
            <a:r>
              <a:rPr lang="en-US" dirty="0" err="1"/>
              <a:t>concluindo</a:t>
            </a:r>
            <a:r>
              <a:rPr lang="en-US" dirty="0"/>
              <a:t> o </a:t>
            </a:r>
            <a:r>
              <a:rPr lang="en-US" dirty="0" err="1"/>
              <a:t>documento</a:t>
            </a:r>
            <a:r>
              <a:rPr lang="en-US" dirty="0"/>
              <a:t>, a </a:t>
            </a:r>
            <a:r>
              <a:rPr lang="en-US" dirty="0" err="1"/>
              <a:t>Função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da </a:t>
            </a:r>
            <a:r>
              <a:rPr lang="en-US" dirty="0" err="1"/>
              <a:t>norma</a:t>
            </a:r>
            <a:r>
              <a:rPr lang="en-US" dirty="0"/>
              <a:t> AIAG-VDA 1ª </a:t>
            </a:r>
            <a:r>
              <a:rPr lang="en-US" dirty="0" err="1"/>
              <a:t>Edição</a:t>
            </a:r>
            <a:r>
              <a:rPr lang="en-US" dirty="0"/>
              <a:t> </a:t>
            </a:r>
            <a:r>
              <a:rPr lang="en-US" dirty="0" err="1"/>
              <a:t>estará</a:t>
            </a:r>
            <a:r>
              <a:rPr lang="en-US" dirty="0"/>
              <a:t> </a:t>
            </a:r>
            <a:r>
              <a:rPr lang="en-US" dirty="0" err="1"/>
              <a:t>disponível</a:t>
            </a:r>
            <a:r>
              <a:rPr lang="en-US" dirty="0"/>
              <a:t> para ser </a:t>
            </a:r>
            <a:r>
              <a:rPr lang="en-US" dirty="0" err="1"/>
              <a:t>utilizada</a:t>
            </a:r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568FACE-9BCA-42FE-9BA1-C4412C4BE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99" y="1958160"/>
            <a:ext cx="10181282" cy="46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3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3B30A7F-A3E2-4130-A1A1-D64E9974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38154" r="79219" b="-1"/>
          <a:stretch/>
        </p:blipFill>
        <p:spPr>
          <a:xfrm>
            <a:off x="824750" y="4096871"/>
            <a:ext cx="10459191" cy="28287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A728F81-4ED0-4FEB-AC2E-3B713C557F87}"/>
              </a:ext>
            </a:extLst>
          </p:cNvPr>
          <p:cNvSpPr txBox="1"/>
          <p:nvPr/>
        </p:nvSpPr>
        <p:spPr>
          <a:xfrm>
            <a:off x="201650" y="4331978"/>
            <a:ext cx="289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Consultar Histórico Mudança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724B4F-8411-4FB6-9A74-CD8FDA2E4645}"/>
              </a:ext>
            </a:extLst>
          </p:cNvPr>
          <p:cNvSpPr txBox="1"/>
          <p:nvPr/>
        </p:nvSpPr>
        <p:spPr>
          <a:xfrm>
            <a:off x="3317827" y="3570727"/>
            <a:ext cx="273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Consultar Itens Impactados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9460B24-179F-4164-8E82-52E864D5408B}"/>
              </a:ext>
            </a:extLst>
          </p:cNvPr>
          <p:cNvSpPr txBox="1"/>
          <p:nvPr/>
        </p:nvSpPr>
        <p:spPr>
          <a:xfrm>
            <a:off x="6483461" y="4397444"/>
            <a:ext cx="230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Consultar Widget da Função Padrão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6DAF3A-2AB6-4E4F-BADE-F174FC013FFA}"/>
              </a:ext>
            </a:extLst>
          </p:cNvPr>
          <p:cNvSpPr txBox="1"/>
          <p:nvPr/>
        </p:nvSpPr>
        <p:spPr>
          <a:xfrm>
            <a:off x="122378" y="1348531"/>
            <a:ext cx="1091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 como objetivo exemplificar como consultar Históricos , Itens impactados e gerenciamentos da Função padrão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D14E51E-076D-4B46-A202-D75C3460A5FC}"/>
              </a:ext>
            </a:extLst>
          </p:cNvPr>
          <p:cNvSpPr txBox="1"/>
          <p:nvPr/>
        </p:nvSpPr>
        <p:spPr>
          <a:xfrm>
            <a:off x="10108022" y="3590640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Consultar Relatório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CDB2AD1-CD7F-4FC6-9B78-5EBFD2556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44" y="3940059"/>
            <a:ext cx="952885" cy="45738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E5A48DE-6084-49F7-9B86-1C063EBCA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0" y="3940059"/>
            <a:ext cx="952885" cy="45738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073E50BD-023C-43A9-9908-3948A3F90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98" y="3927074"/>
            <a:ext cx="952885" cy="45738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DE699A17-36B2-47ED-9AA2-1B5D5A6C7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39" y="3933567"/>
            <a:ext cx="952885" cy="457385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FUNÇÃO PADRÃO</a:t>
            </a:r>
            <a:endParaRPr spc="-15" dirty="0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2971F6D0-A3A7-430E-A894-03A4441275AD}"/>
              </a:ext>
            </a:extLst>
          </p:cNvPr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STDFMEA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497DE7C0-8962-41E6-B6B6-A0057F08F709}"/>
              </a:ext>
            </a:extLst>
          </p:cNvPr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Visão Geral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40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6670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FUNÇÃO PADRÃO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STDFMEA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9599712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1 - Consultar o Histórico de Mudanças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56C4EF7-052C-485D-ABB1-1612F3919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83" y="1137974"/>
            <a:ext cx="7277034" cy="5720026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215AC814-DA79-4827-B9C3-3AFBC9025E38}"/>
              </a:ext>
            </a:extLst>
          </p:cNvPr>
          <p:cNvSpPr txBox="1"/>
          <p:nvPr/>
        </p:nvSpPr>
        <p:spPr>
          <a:xfrm>
            <a:off x="106532" y="3429000"/>
            <a:ext cx="3305174" cy="1389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1200" b="1" u="sng" dirty="0">
                <a:latin typeface="Arial"/>
                <a:cs typeface="Arial"/>
              </a:rPr>
              <a:t>REGRA: </a:t>
            </a:r>
          </a:p>
          <a:p>
            <a:pPr marL="241300" indent="-228600" algn="just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lang="en-US" sz="1200" dirty="0">
                <a:latin typeface="Arial"/>
                <a:cs typeface="Arial"/>
              </a:rPr>
              <a:t>BOTÃO APAGAR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1200" dirty="0" err="1">
                <a:latin typeface="Arial"/>
                <a:cs typeface="Arial"/>
              </a:rPr>
              <a:t>Tem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como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objetivo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apagar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apenas</a:t>
            </a:r>
            <a:r>
              <a:rPr lang="en-US" sz="1200" dirty="0">
                <a:latin typeface="Arial"/>
                <a:cs typeface="Arial"/>
              </a:rPr>
              <a:t> o </a:t>
            </a:r>
            <a:r>
              <a:rPr lang="en-US" sz="1200" dirty="0" err="1">
                <a:latin typeface="Arial"/>
                <a:cs typeface="Arial"/>
              </a:rPr>
              <a:t>histórico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apresentado</a:t>
            </a:r>
            <a:r>
              <a:rPr lang="en-US" sz="1200" dirty="0">
                <a:latin typeface="Arial"/>
                <a:cs typeface="Arial"/>
              </a:rPr>
              <a:t>, ou </a:t>
            </a:r>
            <a:r>
              <a:rPr lang="en-US" sz="1200" dirty="0" err="1">
                <a:latin typeface="Arial"/>
                <a:cs typeface="Arial"/>
              </a:rPr>
              <a:t>seja</a:t>
            </a:r>
            <a:r>
              <a:rPr lang="en-US" sz="1200" dirty="0">
                <a:latin typeface="Arial"/>
                <a:cs typeface="Arial"/>
              </a:rPr>
              <a:t>, não </a:t>
            </a:r>
            <a:r>
              <a:rPr lang="en-US" sz="1200" dirty="0" err="1">
                <a:latin typeface="Arial"/>
                <a:cs typeface="Arial"/>
              </a:rPr>
              <a:t>terá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impacto</a:t>
            </a:r>
            <a:r>
              <a:rPr lang="en-US" sz="1200" dirty="0">
                <a:latin typeface="Arial"/>
                <a:cs typeface="Arial"/>
              </a:rPr>
              <a:t> nas </a:t>
            </a:r>
            <a:r>
              <a:rPr lang="en-US" sz="1200" dirty="0" err="1">
                <a:latin typeface="Arial"/>
                <a:cs typeface="Arial"/>
              </a:rPr>
              <a:t>informações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criadas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na</a:t>
            </a:r>
            <a:r>
              <a:rPr lang="en-US" sz="1200" dirty="0">
                <a:latin typeface="Arial"/>
                <a:cs typeface="Arial"/>
              </a:rPr>
              <a:t> aba “FMEA”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59FF690-75AA-4451-B647-71EEAE8CB4A2}"/>
              </a:ext>
            </a:extLst>
          </p:cNvPr>
          <p:cNvSpPr txBox="1"/>
          <p:nvPr/>
        </p:nvSpPr>
        <p:spPr>
          <a:xfrm>
            <a:off x="106532" y="1274390"/>
            <a:ext cx="300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exibir</a:t>
            </a:r>
            <a:r>
              <a:rPr lang="en-US" dirty="0"/>
              <a:t> todas as </a:t>
            </a:r>
            <a:r>
              <a:rPr lang="en-US" dirty="0" err="1"/>
              <a:t>alterações</a:t>
            </a:r>
            <a:r>
              <a:rPr lang="en-US" dirty="0"/>
              <a:t> que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feitas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versão</a:t>
            </a:r>
            <a:r>
              <a:rPr lang="en-US" dirty="0"/>
              <a:t> da </a:t>
            </a:r>
            <a:r>
              <a:rPr lang="en-US" dirty="0" err="1"/>
              <a:t>Função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1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2" y="217423"/>
            <a:ext cx="46575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FUNÇÃO PADRÃO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STDFMEA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1015338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2 - Consultar o Processamento (ainda sem itens impactados)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323CCD7-0AB4-4F49-957F-07DFB1748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785"/>
            <a:ext cx="12192000" cy="417993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F9AA01-7A3C-4258-8B7B-099B59907497}"/>
              </a:ext>
            </a:extLst>
          </p:cNvPr>
          <p:cNvSpPr txBox="1"/>
          <p:nvPr/>
        </p:nvSpPr>
        <p:spPr>
          <a:xfrm>
            <a:off x="0" y="1274390"/>
            <a:ext cx="1108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Após</a:t>
            </a:r>
            <a:r>
              <a:rPr lang="en-US" dirty="0"/>
              <a:t> a </a:t>
            </a:r>
            <a:r>
              <a:rPr lang="en-US" dirty="0" err="1"/>
              <a:t>conclusão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é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visualizar</a:t>
            </a:r>
            <a:r>
              <a:rPr lang="en-US" dirty="0"/>
              <a:t> o status do </a:t>
            </a:r>
            <a:r>
              <a:rPr lang="en-US" dirty="0" err="1"/>
              <a:t>processamento</a:t>
            </a:r>
            <a:r>
              <a:rPr lang="en-US" dirty="0"/>
              <a:t>, </a:t>
            </a:r>
            <a:r>
              <a:rPr lang="en-US" dirty="0" err="1"/>
              <a:t>conforme</a:t>
            </a:r>
            <a:r>
              <a:rPr lang="en-US" dirty="0"/>
              <a:t> </a:t>
            </a:r>
            <a:r>
              <a:rPr lang="en-US" dirty="0" err="1"/>
              <a:t>abaixo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4888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2" y="217423"/>
            <a:ext cx="45241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RELEASE</a:t>
            </a:r>
            <a:r>
              <a:rPr spc="-85" dirty="0"/>
              <a:t> </a:t>
            </a:r>
            <a:r>
              <a:rPr spc="-15" dirty="0"/>
              <a:t>NOTES</a:t>
            </a:r>
            <a:r>
              <a:rPr lang="pt-BR" spc="-15" dirty="0"/>
              <a:t> FUNÇÃO PADRÃO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8998077" y="217423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solidFill>
                  <a:srgbClr val="FFFF00"/>
                </a:solidFill>
                <a:latin typeface="Calibri"/>
                <a:cs typeface="Calibri"/>
              </a:rPr>
              <a:t>STDFMEA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352" y="585927"/>
            <a:ext cx="1048055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2.1 - Consultar o Processamento (com itens impactados)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5D6D792-2C5E-4CEF-82B5-85DE5943F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0" y="1810595"/>
            <a:ext cx="9898602" cy="40503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256DC2D-F9B0-4812-AA65-CD0C6D0DDB64}"/>
              </a:ext>
            </a:extLst>
          </p:cNvPr>
          <p:cNvSpPr txBox="1"/>
          <p:nvPr/>
        </p:nvSpPr>
        <p:spPr>
          <a:xfrm>
            <a:off x="257352" y="1164264"/>
            <a:ext cx="11050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do </a:t>
            </a:r>
            <a:r>
              <a:rPr lang="en-US" dirty="0" err="1"/>
              <a:t>momento</a:t>
            </a:r>
            <a:r>
              <a:rPr lang="en-US" dirty="0"/>
              <a:t> que </a:t>
            </a:r>
            <a:r>
              <a:rPr lang="en-US" dirty="0" err="1"/>
              <a:t>existir</a:t>
            </a:r>
            <a:r>
              <a:rPr lang="en-US" dirty="0"/>
              <a:t> </a:t>
            </a:r>
            <a:r>
              <a:rPr lang="en-US" dirty="0" err="1"/>
              <a:t>itens</a:t>
            </a:r>
            <a:r>
              <a:rPr lang="en-US" dirty="0"/>
              <a:t> </a:t>
            </a:r>
            <a:r>
              <a:rPr lang="en-US" dirty="0" err="1"/>
              <a:t>impactados</a:t>
            </a:r>
            <a:r>
              <a:rPr lang="en-US" dirty="0"/>
              <a:t>, Podemos </a:t>
            </a:r>
            <a:r>
              <a:rPr lang="en-US" dirty="0" err="1"/>
              <a:t>observar</a:t>
            </a:r>
            <a:r>
              <a:rPr lang="en-US" dirty="0"/>
              <a:t> que o </a:t>
            </a:r>
            <a:r>
              <a:rPr lang="en-US" dirty="0" err="1"/>
              <a:t>processamento</a:t>
            </a:r>
            <a:r>
              <a:rPr lang="en-US" dirty="0"/>
              <a:t> </a:t>
            </a:r>
            <a:r>
              <a:rPr lang="en-US" dirty="0" err="1"/>
              <a:t>terá</a:t>
            </a:r>
            <a:r>
              <a:rPr lang="en-US" dirty="0"/>
              <a:t> um </a:t>
            </a:r>
            <a:r>
              <a:rPr lang="en-US" dirty="0" err="1"/>
              <a:t>porcentual</a:t>
            </a:r>
            <a:r>
              <a:rPr lang="en-US" dirty="0"/>
              <a:t> </a:t>
            </a:r>
            <a:r>
              <a:rPr lang="en-US" dirty="0" err="1"/>
              <a:t>aplicado</a:t>
            </a:r>
            <a:r>
              <a:rPr lang="en-US" dirty="0"/>
              <a:t>, </a:t>
            </a:r>
            <a:r>
              <a:rPr lang="en-US" dirty="0" err="1"/>
              <a:t>correspondente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itens</a:t>
            </a:r>
            <a:r>
              <a:rPr lang="en-US" dirty="0"/>
              <a:t> </a:t>
            </a:r>
            <a:r>
              <a:rPr lang="en-US" dirty="0" err="1"/>
              <a:t>impactados</a:t>
            </a:r>
            <a:r>
              <a:rPr lang="en-US" dirty="0"/>
              <a:t> que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tiveram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atualizados</a:t>
            </a: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15D481-038C-4225-82C0-FB8F18EDD78F}"/>
              </a:ext>
            </a:extLst>
          </p:cNvPr>
          <p:cNvSpPr txBox="1"/>
          <p:nvPr/>
        </p:nvSpPr>
        <p:spPr>
          <a:xfrm>
            <a:off x="629190" y="6285389"/>
            <a:ext cx="9654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PS: </a:t>
            </a:r>
            <a:r>
              <a:rPr lang="en-US" sz="1600" i="1" dirty="0" err="1"/>
              <a:t>Somente</a:t>
            </a:r>
            <a:r>
              <a:rPr lang="en-US" sz="1600" i="1" dirty="0"/>
              <a:t> </a:t>
            </a:r>
            <a:r>
              <a:rPr lang="en-US" sz="1600" i="1" dirty="0" err="1"/>
              <a:t>serão</a:t>
            </a:r>
            <a:r>
              <a:rPr lang="en-US" sz="1600" i="1" dirty="0"/>
              <a:t> </a:t>
            </a:r>
            <a:r>
              <a:rPr lang="en-US" sz="1600" i="1" dirty="0" err="1"/>
              <a:t>listados</a:t>
            </a:r>
            <a:r>
              <a:rPr lang="en-US" sz="1600" i="1" dirty="0"/>
              <a:t> </a:t>
            </a:r>
            <a:r>
              <a:rPr lang="en-US" sz="1600" i="1" dirty="0" err="1"/>
              <a:t>os</a:t>
            </a:r>
            <a:r>
              <a:rPr lang="en-US" sz="1600" i="1" dirty="0"/>
              <a:t> </a:t>
            </a:r>
            <a:r>
              <a:rPr lang="en-US" sz="1600" i="1" dirty="0" err="1"/>
              <a:t>itens</a:t>
            </a:r>
            <a:r>
              <a:rPr lang="en-US" sz="1600" i="1" dirty="0"/>
              <a:t> </a:t>
            </a:r>
            <a:r>
              <a:rPr lang="en-US" sz="1600" i="1" dirty="0" err="1"/>
              <a:t>impactados</a:t>
            </a:r>
            <a:r>
              <a:rPr lang="en-US" sz="1600" i="1" dirty="0"/>
              <a:t> </a:t>
            </a:r>
            <a:r>
              <a:rPr lang="en-US" sz="1600" i="1" dirty="0" err="1"/>
              <a:t>quando</a:t>
            </a:r>
            <a:r>
              <a:rPr lang="en-US" sz="1600" i="1" dirty="0"/>
              <a:t> a </a:t>
            </a:r>
            <a:r>
              <a:rPr lang="en-US" sz="1600" i="1" dirty="0" err="1"/>
              <a:t>Função</a:t>
            </a:r>
            <a:r>
              <a:rPr lang="en-US" sz="1600" i="1" dirty="0"/>
              <a:t> </a:t>
            </a:r>
            <a:r>
              <a:rPr lang="en-US" sz="1600" i="1" dirty="0" err="1"/>
              <a:t>Padrão</a:t>
            </a:r>
            <a:r>
              <a:rPr lang="en-US" sz="1600" i="1" dirty="0"/>
              <a:t> </a:t>
            </a:r>
            <a:r>
              <a:rPr lang="en-US" sz="1600" i="1" dirty="0" err="1"/>
              <a:t>estiver</a:t>
            </a:r>
            <a:r>
              <a:rPr lang="en-US" sz="1600" i="1" dirty="0"/>
              <a:t> </a:t>
            </a:r>
            <a:r>
              <a:rPr lang="en-US" sz="1600" i="1" dirty="0" err="1"/>
              <a:t>relacionada</a:t>
            </a:r>
            <a:r>
              <a:rPr lang="en-US" sz="1600" i="1" dirty="0"/>
              <a:t> </a:t>
            </a:r>
            <a:r>
              <a:rPr lang="en-US" sz="1600" i="1" dirty="0" err="1"/>
              <a:t>ao</a:t>
            </a:r>
            <a:r>
              <a:rPr lang="en-US" sz="1600" i="1" dirty="0"/>
              <a:t> </a:t>
            </a:r>
            <a:r>
              <a:rPr lang="en-US" sz="1600" i="1" dirty="0" err="1"/>
              <a:t>Fluxo</a:t>
            </a:r>
            <a:r>
              <a:rPr lang="en-US" sz="1600" i="1" dirty="0"/>
              <a:t> de Processo.</a:t>
            </a:r>
          </a:p>
        </p:txBody>
      </p:sp>
    </p:spTree>
    <p:extLst>
      <p:ext uri="{BB962C8B-B14F-4D97-AF65-F5344CB8AC3E}">
        <p14:creationId xmlns:p14="http://schemas.microsoft.com/office/powerpoint/2010/main" val="420032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6297</TotalTime>
  <Words>1643</Words>
  <Application>Microsoft Office PowerPoint</Application>
  <PresentationFormat>Widescreen</PresentationFormat>
  <Paragraphs>232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Tema do Office</vt:lpstr>
      <vt:lpstr>Office Theme</vt:lpstr>
      <vt:lpstr>MÓDULO DE DESENVOLVIMENTO RELEASE NOTES</vt:lpstr>
      <vt:lpstr>RELEASE NOTES FUNÇÃO PADRÃO</vt:lpstr>
      <vt:lpstr>RELEASE NOTES FUNÇÃO PADRÃO</vt:lpstr>
      <vt:lpstr>RELEASE NOTES FUNÇÃO PADRÃO</vt:lpstr>
      <vt:lpstr>RELEASE NOTES FUNÇÃO PADRÃO</vt:lpstr>
      <vt:lpstr>RELEASE NOTES FUNÇÃO PADRÃO</vt:lpstr>
      <vt:lpstr>RELEASE NOTES FUNÇÃO PADRÃO</vt:lpstr>
      <vt:lpstr>RELEASE NOTES FUNÇÃO PADRÃO</vt:lpstr>
      <vt:lpstr>RELEASE NOTES FUNÇÃO PADRÃO</vt:lpstr>
      <vt:lpstr>RELEASE NOTES FUNÇÃO PADRÃO</vt:lpstr>
      <vt:lpstr>RELEASE NOTES FUNÇÃO PADRÃO</vt:lpstr>
      <vt:lpstr>REGRAS GERAIS</vt:lpstr>
      <vt:lpstr>RELEASE NOTES FLUXO DE PROCESSO</vt:lpstr>
      <vt:lpstr>RELEASE NOTES FLUXO DE PROCESSO</vt:lpstr>
      <vt:lpstr>RELEASE NOTES FLUXO DE PROCESSO</vt:lpstr>
      <vt:lpstr>RELEASE NOTES FLUXO DE PROCESSO</vt:lpstr>
      <vt:lpstr>RELEASE NOTES FLUXO DE PROCESSO</vt:lpstr>
      <vt:lpstr>RELEASE NOTES FMEA DE PROCESSO</vt:lpstr>
      <vt:lpstr>RELEASE NOTES FMEA DE PROCESSO</vt:lpstr>
      <vt:lpstr>RELEASE NOTES FMEA DE PROCESSO</vt:lpstr>
      <vt:lpstr>RELEASE NOTES FMEA DE PROCESSO</vt:lpstr>
      <vt:lpstr>RELEASE NOTES FMEA DE PROCESSO</vt:lpstr>
      <vt:lpstr>RELEASE NOTES FMEA DE PROCESSO</vt:lpstr>
      <vt:lpstr>RELEASE NOTES FMEA DE PROCESSO</vt:lpstr>
      <vt:lpstr>RELEASE NOTES PLANO DE CONTROLE</vt:lpstr>
      <vt:lpstr>RELEASE NOTES PLANO DE CONTROLE</vt:lpstr>
      <vt:lpstr>RELEASE NOTES PLANO DE CONTROLE</vt:lpstr>
      <vt:lpstr>RELEASE NOTES PLANO DE CONTROLE</vt:lpstr>
      <vt:lpstr>RELEASE NOTES PLANO DE CONTROLE</vt:lpstr>
      <vt:lpstr>RELEASE NOTES PLANO DE CONTROLE</vt:lpstr>
      <vt:lpstr>RELEASE NOTES PLANO DE CONTROLE</vt:lpstr>
      <vt:lpstr>RELEASE NOTES APQP</vt:lpstr>
      <vt:lpstr>RELEASE NOTES APQP</vt:lpstr>
      <vt:lpstr>RELEASE NOTES APQP</vt:lpstr>
      <vt:lpstr>RELEASE NOTES APQP</vt:lpstr>
      <vt:lpstr>RELEASE NOTES APQP</vt:lpstr>
      <vt:lpstr>RELEASE NOTES FMEA DE PROJETO</vt:lpstr>
      <vt:lpstr>RELEASE NOTES FMEA DE PROJETO</vt:lpstr>
      <vt:lpstr>RELEASE NOTES FMEA DE PROJETO</vt:lpstr>
      <vt:lpstr>RELEASE NOTES FMEA DE PROJETO</vt:lpstr>
      <vt:lpstr>RELEASE NOTES FMEA DE PROJETO</vt:lpstr>
      <vt:lpstr>RELEASE NOTES FMEA DE PROJETO</vt:lpstr>
      <vt:lpstr>RELEASE NOTES FMEA DE PROJETO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DE DESENVOLVIMENTO RELEASE NOTES</dc:title>
  <dc:creator>Beatriz Anholon</dc:creator>
  <cp:lastModifiedBy>Beatriz Anholon</cp:lastModifiedBy>
  <cp:revision>82</cp:revision>
  <dcterms:created xsi:type="dcterms:W3CDTF">2022-03-03T20:55:11Z</dcterms:created>
  <dcterms:modified xsi:type="dcterms:W3CDTF">2022-04-11T22:19:03Z</dcterms:modified>
</cp:coreProperties>
</file>