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648" r:id="rId2"/>
  </p:sldMasterIdLst>
  <p:sldIdLst>
    <p:sldId id="256" r:id="rId3"/>
    <p:sldId id="528" r:id="rId4"/>
    <p:sldId id="530" r:id="rId5"/>
    <p:sldId id="310" r:id="rId6"/>
    <p:sldId id="531" r:id="rId7"/>
    <p:sldId id="534" r:id="rId8"/>
    <p:sldId id="535" r:id="rId9"/>
    <p:sldId id="537" r:id="rId10"/>
    <p:sldId id="536" r:id="rId11"/>
    <p:sldId id="533" r:id="rId12"/>
    <p:sldId id="538" r:id="rId13"/>
    <p:sldId id="544" r:id="rId14"/>
    <p:sldId id="539" r:id="rId15"/>
    <p:sldId id="540" r:id="rId16"/>
    <p:sldId id="541" r:id="rId17"/>
    <p:sldId id="542" r:id="rId18"/>
    <p:sldId id="543" r:id="rId19"/>
    <p:sldId id="545" r:id="rId20"/>
    <p:sldId id="546" r:id="rId21"/>
    <p:sldId id="547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8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46A59-4CD4-456B-8E69-4B06AC911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49CC4E-36C0-4311-AFED-DDCC5D5B8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2FD02F-2273-4B01-94F9-4D0981B8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8CF3CF-D0F7-43EF-9E9F-620F74EA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2840A0-A42E-4D98-AC3D-5AF68869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793F22-1451-48DB-BE75-FEF06C3E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EB5C74F-CB6F-4A6E-8E30-71BCD0427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737BCA-EA99-4BBE-9663-570B2C83B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C0D64F-2D82-4D95-AC10-FDFCA10D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BEC56C-16DE-4F04-8993-5AF0CFC1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1BBDAA-3D84-40C4-8721-AADBBAD31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54E1B8-B7FF-4BB6-87E1-024F7162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28A411-5897-420A-AA37-1EBB8A42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C97765-90D2-4353-AB29-0D88FAE2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ABAA60-BFB6-4834-AB03-11735D7E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67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10667"/>
            <a:ext cx="10662285" cy="1079500"/>
          </a:xfrm>
          <a:custGeom>
            <a:avLst/>
            <a:gdLst/>
            <a:ahLst/>
            <a:cxnLst/>
            <a:rect l="l" t="t" r="r" b="b"/>
            <a:pathLst>
              <a:path w="10662285" h="1079500">
                <a:moveTo>
                  <a:pt x="10661904" y="0"/>
                </a:moveTo>
                <a:lnTo>
                  <a:pt x="103738" y="0"/>
                </a:lnTo>
                <a:lnTo>
                  <a:pt x="63358" y="8157"/>
                </a:lnTo>
                <a:lnTo>
                  <a:pt x="30384" y="30400"/>
                </a:lnTo>
                <a:lnTo>
                  <a:pt x="8152" y="63382"/>
                </a:lnTo>
                <a:lnTo>
                  <a:pt x="0" y="103758"/>
                </a:lnTo>
                <a:lnTo>
                  <a:pt x="0" y="1078991"/>
                </a:lnTo>
                <a:lnTo>
                  <a:pt x="10558145" y="1078991"/>
                </a:lnTo>
                <a:lnTo>
                  <a:pt x="10598521" y="1070834"/>
                </a:lnTo>
                <a:lnTo>
                  <a:pt x="10631503" y="1048591"/>
                </a:lnTo>
                <a:lnTo>
                  <a:pt x="10653746" y="1015609"/>
                </a:lnTo>
                <a:lnTo>
                  <a:pt x="10661904" y="975232"/>
                </a:lnTo>
                <a:lnTo>
                  <a:pt x="10661904" y="0"/>
                </a:lnTo>
                <a:close/>
              </a:path>
            </a:pathLst>
          </a:custGeom>
          <a:solidFill>
            <a:srgbClr val="15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3" y="10667"/>
            <a:ext cx="10662285" cy="1079500"/>
          </a:xfrm>
          <a:custGeom>
            <a:avLst/>
            <a:gdLst/>
            <a:ahLst/>
            <a:cxnLst/>
            <a:rect l="l" t="t" r="r" b="b"/>
            <a:pathLst>
              <a:path w="10662285" h="1079500">
                <a:moveTo>
                  <a:pt x="103738" y="0"/>
                </a:moveTo>
                <a:lnTo>
                  <a:pt x="10661904" y="0"/>
                </a:lnTo>
                <a:lnTo>
                  <a:pt x="10661904" y="975232"/>
                </a:lnTo>
                <a:lnTo>
                  <a:pt x="10653746" y="1015609"/>
                </a:lnTo>
                <a:lnTo>
                  <a:pt x="10631503" y="1048591"/>
                </a:lnTo>
                <a:lnTo>
                  <a:pt x="10598521" y="1070834"/>
                </a:lnTo>
                <a:lnTo>
                  <a:pt x="10558145" y="1078991"/>
                </a:lnTo>
                <a:lnTo>
                  <a:pt x="0" y="1078991"/>
                </a:lnTo>
                <a:lnTo>
                  <a:pt x="0" y="103758"/>
                </a:lnTo>
                <a:lnTo>
                  <a:pt x="8152" y="63382"/>
                </a:lnTo>
                <a:lnTo>
                  <a:pt x="30384" y="30400"/>
                </a:lnTo>
                <a:lnTo>
                  <a:pt x="63358" y="8157"/>
                </a:lnTo>
                <a:lnTo>
                  <a:pt x="103738" y="0"/>
                </a:lnTo>
                <a:close/>
              </a:path>
            </a:pathLst>
          </a:custGeom>
          <a:ln w="9143">
            <a:solidFill>
              <a:srgbClr val="156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81359" y="231647"/>
            <a:ext cx="1091183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792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FB1A7-3778-4CCF-B659-197443D69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2A1D21-F88E-4A40-9E7C-10E254581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0F102-6CA7-4895-99DE-509168694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CA4C-C644-469E-A206-E06BF9E18CA9}" type="datetimeFigureOut">
              <a:rPr lang="pt-BR" smtClean="0"/>
              <a:t>16/10/2025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714A25-1386-45E5-8E55-391C7660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1C2672-BCC6-474B-905C-07F1B4503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8088-B7BA-43ED-A408-345D95FE0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9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45859-37AE-4805-B923-C5730E2E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CE3D61-63F7-4E57-98B8-1323F2AC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E23AD2-F4A9-4F30-B1BC-3C3FAF3E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4CFC1E-696E-4026-8BDE-268A76DA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6C2AE0-FCB9-485C-8444-E457A8B5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4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8E365-C066-46F9-B8CE-D1ED26C66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58859A-D93B-453F-9602-D1293DDC3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327EF9-DF7F-405D-BF36-96B3F122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FD1057-2437-43ED-A1F0-340716E6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C6F88B-09E3-4634-83B1-522B1315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1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FADEB-48B6-4CCE-A90B-2B7405CB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BF32C2-82A3-4692-A7C4-14EF409C3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FCDBBE-525B-4AE0-80CA-BD47B6CE6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B60B50-152A-4534-BFD5-99D4E444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7E4757-1FD6-488A-B1A4-92571FA0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CD4861-8B14-4197-8A26-EA68566F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0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03FFE-A880-43CD-80EC-C86FB57E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088847-4755-4760-B0DC-F770040D3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CBAD0C-7D29-4F1C-A768-6F4E532E1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850A51F-E17A-405A-87C3-73595F96F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24E22A1-2979-43A5-8472-454D2DAD0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1E9B7F-0B7A-4319-80D3-90FBF35A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7F85FB5-E436-4EAB-BCBA-B19B5153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632FBC7-6F4C-4280-B895-478ABC06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AFFA2-65BF-49ED-8FFB-C5737E89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816DF7-A3B8-4259-B745-9184584C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D90BC7-ABBB-429D-B5BE-BA08A8521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7786F9-0F93-4BCF-9C1B-E8297DE3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2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5E6E96C-10D7-40DE-B8CC-982401E5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1084250-52F9-44C5-B5D4-01CD1ED09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74E601-D7D1-47C4-96D8-05625B4EB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9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DC31B-D2DC-46AD-A479-89D51724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15D6CD-E8BE-41CA-AB07-C9A96650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771CA6-93C6-49BA-BC78-1BC48E2F8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533F45-AC39-46A7-BFA2-E51BA35E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759FCE-D9E2-4918-B237-0FC16349F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45414E-D99F-4766-A540-97D3716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1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B1396-BD81-4190-AA3D-0B93D19F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83BF149-6431-4789-991A-6EC1AC254E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D1A45D-443E-4405-973A-ED360AB22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673378-9424-4495-BD7A-636F4DCA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8B039B-27B0-43F2-AA52-BA22D4D2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BFB02C-8904-49FA-9D4C-497B78DB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3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457C0C-C62C-41B5-88A1-CC47B32C8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E4CD04-084B-4C7D-BD1D-00C8E718D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BDF933-82DE-4195-A6F6-760A8090C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041B-8AF7-44A6-84AE-0048A0FAFBDE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52E998-3BC1-4E30-B598-710064C1D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A52764-8811-46F2-A47B-838864178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6161-6769-4182-B428-DD2A32A242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10667"/>
            <a:ext cx="10662285" cy="1079500"/>
          </a:xfrm>
          <a:custGeom>
            <a:avLst/>
            <a:gdLst/>
            <a:ahLst/>
            <a:cxnLst/>
            <a:rect l="l" t="t" r="r" b="b"/>
            <a:pathLst>
              <a:path w="10662285" h="1079500">
                <a:moveTo>
                  <a:pt x="10661904" y="0"/>
                </a:moveTo>
                <a:lnTo>
                  <a:pt x="103738" y="0"/>
                </a:lnTo>
                <a:lnTo>
                  <a:pt x="63358" y="8157"/>
                </a:lnTo>
                <a:lnTo>
                  <a:pt x="30384" y="30400"/>
                </a:lnTo>
                <a:lnTo>
                  <a:pt x="8152" y="63382"/>
                </a:lnTo>
                <a:lnTo>
                  <a:pt x="0" y="103758"/>
                </a:lnTo>
                <a:lnTo>
                  <a:pt x="0" y="1078991"/>
                </a:lnTo>
                <a:lnTo>
                  <a:pt x="10558145" y="1078991"/>
                </a:lnTo>
                <a:lnTo>
                  <a:pt x="10598521" y="1070834"/>
                </a:lnTo>
                <a:lnTo>
                  <a:pt x="10631503" y="1048591"/>
                </a:lnTo>
                <a:lnTo>
                  <a:pt x="10653746" y="1015609"/>
                </a:lnTo>
                <a:lnTo>
                  <a:pt x="10661904" y="975232"/>
                </a:lnTo>
                <a:lnTo>
                  <a:pt x="10661904" y="0"/>
                </a:lnTo>
                <a:close/>
              </a:path>
            </a:pathLst>
          </a:custGeom>
          <a:solidFill>
            <a:srgbClr val="156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3" y="10667"/>
            <a:ext cx="10662285" cy="1079500"/>
          </a:xfrm>
          <a:custGeom>
            <a:avLst/>
            <a:gdLst/>
            <a:ahLst/>
            <a:cxnLst/>
            <a:rect l="l" t="t" r="r" b="b"/>
            <a:pathLst>
              <a:path w="10662285" h="1079500">
                <a:moveTo>
                  <a:pt x="103738" y="0"/>
                </a:moveTo>
                <a:lnTo>
                  <a:pt x="10661904" y="0"/>
                </a:lnTo>
                <a:lnTo>
                  <a:pt x="10661904" y="975232"/>
                </a:lnTo>
                <a:lnTo>
                  <a:pt x="10653746" y="1015609"/>
                </a:lnTo>
                <a:lnTo>
                  <a:pt x="10631503" y="1048591"/>
                </a:lnTo>
                <a:lnTo>
                  <a:pt x="10598521" y="1070834"/>
                </a:lnTo>
                <a:lnTo>
                  <a:pt x="10558145" y="1078991"/>
                </a:lnTo>
                <a:lnTo>
                  <a:pt x="0" y="1078991"/>
                </a:lnTo>
                <a:lnTo>
                  <a:pt x="0" y="103758"/>
                </a:lnTo>
                <a:lnTo>
                  <a:pt x="8152" y="63382"/>
                </a:lnTo>
                <a:lnTo>
                  <a:pt x="30384" y="30400"/>
                </a:lnTo>
                <a:lnTo>
                  <a:pt x="63358" y="8157"/>
                </a:lnTo>
                <a:lnTo>
                  <a:pt x="103738" y="0"/>
                </a:lnTo>
                <a:close/>
              </a:path>
            </a:pathLst>
          </a:custGeom>
          <a:ln w="9143">
            <a:solidFill>
              <a:srgbClr val="156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881359" y="231647"/>
            <a:ext cx="1091183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352" y="217423"/>
            <a:ext cx="201041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7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iq.zendesk.com/hc/pt-br/articles/1500005555081-Configura%C3%A7%C3%B5es-para-Inspe%C3%A7%C3%A3o-na-Origem#item3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iq.zendesk.com/hc/pt-br/articles/4407084849303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9031" y="4148780"/>
            <a:ext cx="3041270" cy="77328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pt-BR" spc="-5" dirty="0">
                <a:solidFill>
                  <a:srgbClr val="156188"/>
                </a:solidFill>
              </a:rPr>
              <a:t>MÓDULO – </a:t>
            </a:r>
            <a:br>
              <a:rPr lang="pt-BR" spc="-5" dirty="0">
                <a:solidFill>
                  <a:srgbClr val="156188"/>
                </a:solidFill>
              </a:rPr>
            </a:br>
            <a:r>
              <a:rPr lang="pt-BR" spc="-5" dirty="0">
                <a:solidFill>
                  <a:srgbClr val="156188"/>
                </a:solidFill>
              </a:rPr>
              <a:t>INSPEÇÃO NA ORIGEM</a:t>
            </a:r>
            <a:endParaRPr spc="-15" dirty="0">
              <a:solidFill>
                <a:srgbClr val="156188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19031" y="374904"/>
            <a:ext cx="2779776" cy="1947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122376" y="1246908"/>
            <a:ext cx="592136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Como registrar o envio de Inspeção para o Cliente ?</a:t>
            </a:r>
          </a:p>
          <a:p>
            <a:endParaRPr lang="pt-BR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3 – Como registrar o envio e consultar documentos enviados e não recebidos pelo Cliente 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743EC3-0409-2883-EBB1-D92870047F5D}"/>
              </a:ext>
            </a:extLst>
          </p:cNvPr>
          <p:cNvSpPr txBox="1"/>
          <p:nvPr/>
        </p:nvSpPr>
        <p:spPr>
          <a:xfrm>
            <a:off x="79848" y="1405750"/>
            <a:ext cx="1192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Na coluna “Documento Enviado e Não Recebido pelo Cliente“ &gt;&gt; Enviar Inspeção para o Cliente , pode ser criada um novo envio, deve ser indicado a NF e sua respectiva quantidade</a:t>
            </a: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9651288-AB36-C2F7-B6D3-80342FDCB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1" y="2329080"/>
            <a:ext cx="8198840" cy="206254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08FCE0A-DA07-6901-CF39-FD239FD1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901" y="4391627"/>
            <a:ext cx="7131288" cy="247753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F46EC0B-F302-5039-13C9-5C9AE38EB882}"/>
              </a:ext>
            </a:extLst>
          </p:cNvPr>
          <p:cNvSpPr txBox="1"/>
          <p:nvPr/>
        </p:nvSpPr>
        <p:spPr>
          <a:xfrm>
            <a:off x="79848" y="5082918"/>
            <a:ext cx="4081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solidFill>
                  <a:srgbClr val="000000"/>
                </a:solidFill>
                <a:latin typeface="-apple-system"/>
              </a:rPr>
              <a:t>Importante: </a:t>
            </a:r>
          </a:p>
          <a:p>
            <a:r>
              <a:rPr lang="pt-BR" sz="1200" dirty="0">
                <a:solidFill>
                  <a:srgbClr val="000000"/>
                </a:solidFill>
                <a:latin typeface="-apple-system"/>
              </a:rPr>
              <a:t>- O campo “NOTA FISCAL / INVOICE” , deverá ser informado da mesma forma que será enviado para a Cliente . </a:t>
            </a:r>
          </a:p>
          <a:p>
            <a:r>
              <a:rPr lang="pt-BR" sz="1200" dirty="0">
                <a:solidFill>
                  <a:srgbClr val="000000"/>
                </a:solidFill>
                <a:latin typeface="-apple-system"/>
              </a:rPr>
              <a:t>Deve obedecer espaço, traços , números etc.</a:t>
            </a:r>
          </a:p>
          <a:p>
            <a:endParaRPr lang="pt-BR" sz="1200" dirty="0">
              <a:solidFill>
                <a:srgbClr val="000000"/>
              </a:solidFill>
              <a:latin typeface="-apple-system"/>
            </a:endParaRPr>
          </a:p>
          <a:p>
            <a:r>
              <a:rPr lang="pt-BR" sz="1200" dirty="0">
                <a:solidFill>
                  <a:srgbClr val="000000"/>
                </a:solidFill>
                <a:latin typeface="-apple-system"/>
              </a:rPr>
              <a:t>- Esse será o campo que aplicará as regras para saber relacionar a inspeção declarada pelo fornecedor x inspeção recebida no Cliente.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8C7E240-1E0E-9AA9-5F4B-757972C9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435" y="3891050"/>
            <a:ext cx="232286" cy="2439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ECB303D-A733-F301-D30A-754F84AA9F78}"/>
              </a:ext>
            </a:extLst>
          </p:cNvPr>
          <p:cNvSpPr txBox="1"/>
          <p:nvPr/>
        </p:nvSpPr>
        <p:spPr>
          <a:xfrm>
            <a:off x="4229331" y="385517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220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3 – Como registrar o envio e consultar documentos enviados e não recebidos pelo Cliente 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2375CD-5B89-9DBA-AB4E-53AF874F0696}"/>
              </a:ext>
            </a:extLst>
          </p:cNvPr>
          <p:cNvSpPr txBox="1"/>
          <p:nvPr/>
        </p:nvSpPr>
        <p:spPr>
          <a:xfrm>
            <a:off x="161488" y="1274390"/>
            <a:ext cx="118767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dirty="0">
                <a:solidFill>
                  <a:srgbClr val="000000"/>
                </a:solidFill>
                <a:latin typeface="-apple-system"/>
              </a:rPr>
              <a:t>Regra:</a:t>
            </a:r>
          </a:p>
          <a:p>
            <a:pPr algn="l"/>
            <a:endParaRPr lang="pt-BR" b="1" dirty="0">
              <a:solidFill>
                <a:srgbClr val="000000"/>
              </a:solidFill>
              <a:latin typeface="-apple-system"/>
            </a:endParaRPr>
          </a:p>
          <a:p>
            <a:pPr algn="l"/>
            <a:r>
              <a:rPr lang="pt-BR" b="1" dirty="0">
                <a:solidFill>
                  <a:srgbClr val="000000"/>
                </a:solidFill>
                <a:latin typeface="-apple-system"/>
              </a:rPr>
              <a:t>- </a:t>
            </a:r>
            <a:r>
              <a:rPr lang="pt-BR" b="1" i="0" dirty="0">
                <a:solidFill>
                  <a:srgbClr val="000000"/>
                </a:solidFill>
                <a:effectLst/>
                <a:latin typeface="-apple-system"/>
              </a:rPr>
              <a:t>Coluna "Documento Enviado e não Recebido pelo Cliente" - </a:t>
            </a:r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Será apresentada com a quantidade 1</a:t>
            </a:r>
          </a:p>
          <a:p>
            <a:pPr algn="l"/>
            <a:r>
              <a:rPr lang="pt-BR" b="1" dirty="0">
                <a:solidFill>
                  <a:srgbClr val="000000"/>
                </a:solidFill>
                <a:latin typeface="-apple-system"/>
              </a:rPr>
              <a:t>- </a:t>
            </a:r>
            <a:r>
              <a:rPr lang="pt-BR" b="1" i="0" dirty="0">
                <a:solidFill>
                  <a:srgbClr val="000000"/>
                </a:solidFill>
                <a:effectLst/>
                <a:latin typeface="-apple-system"/>
              </a:rPr>
              <a:t>Coluna "Inspeção Não enviada ao Cliente" -</a:t>
            </a:r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 Será apresentada com a quantidade 0. </a:t>
            </a:r>
          </a:p>
          <a:p>
            <a:pPr algn="l"/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Isto ocorreu, pois toda quantidade do lote produzido já foi enviado para o cliente e neste caso não possui mais inspeção pendente de envio.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0E5BB8-3F17-20B2-7D0B-6CEBA2020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8" y="3429000"/>
            <a:ext cx="11757870" cy="279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35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2375CD-5B89-9DBA-AB4E-53AF874F0696}"/>
              </a:ext>
            </a:extLst>
          </p:cNvPr>
          <p:cNvSpPr txBox="1"/>
          <p:nvPr/>
        </p:nvSpPr>
        <p:spPr>
          <a:xfrm>
            <a:off x="157643" y="1509281"/>
            <a:ext cx="11876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AutoNum type="arabicPeriod"/>
            </a:pPr>
            <a:r>
              <a:rPr lang="pt-BR" b="1" dirty="0">
                <a:solidFill>
                  <a:srgbClr val="000000"/>
                </a:solidFill>
                <a:latin typeface="-apple-system"/>
              </a:rPr>
              <a:t>Até esse momento, são operações que devem ser realizadas pelo fornecedor</a:t>
            </a:r>
          </a:p>
          <a:p>
            <a:pPr marL="342900" indent="-342900" algn="l">
              <a:buAutoNum type="arabicPeriod"/>
            </a:pPr>
            <a:endParaRPr lang="pt-BR" b="1" dirty="0">
              <a:solidFill>
                <a:srgbClr val="000000"/>
              </a:solidFill>
              <a:latin typeface="-apple-system"/>
            </a:endParaRPr>
          </a:p>
          <a:p>
            <a:pPr marL="342900" indent="-342900" algn="l">
              <a:buAutoNum type="arabicPeriod"/>
            </a:pPr>
            <a:r>
              <a:rPr lang="pt-BR" b="1" dirty="0">
                <a:solidFill>
                  <a:srgbClr val="000000"/>
                </a:solidFill>
                <a:latin typeface="-apple-system"/>
              </a:rPr>
              <a:t>Nos próximos passos, veremos as regras sistêmicas aplicadas, de acordo com as operações realizadas ou não realizadas pelo fornecedor </a:t>
            </a:r>
            <a:endParaRPr lang="pt-BR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171393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4 – REGRAS de CONFIABILIDADE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468600-4980-B1E7-539A-02DC4C553BE9}"/>
              </a:ext>
            </a:extLst>
          </p:cNvPr>
          <p:cNvSpPr txBox="1"/>
          <p:nvPr/>
        </p:nvSpPr>
        <p:spPr>
          <a:xfrm>
            <a:off x="122376" y="1246908"/>
            <a:ext cx="96170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-apple-system"/>
              </a:rPr>
              <a:t>O que ocorre quando for Recebido no Cliente a nota fiscal declarada pelo Fornecedor ?</a:t>
            </a:r>
            <a:endParaRPr lang="pt-BR" sz="2000" b="1" dirty="0"/>
          </a:p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AFA715-D3C6-DD50-5C63-93204562E48E}"/>
              </a:ext>
            </a:extLst>
          </p:cNvPr>
          <p:cNvSpPr txBox="1"/>
          <p:nvPr/>
        </p:nvSpPr>
        <p:spPr>
          <a:xfrm>
            <a:off x="181850" y="4970141"/>
            <a:ext cx="1187671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dirty="0">
                <a:solidFill>
                  <a:srgbClr val="000000"/>
                </a:solidFill>
                <a:latin typeface="-apple-system"/>
              </a:rPr>
              <a:t>Regra:</a:t>
            </a:r>
          </a:p>
          <a:p>
            <a:pPr algn="l"/>
            <a:endParaRPr lang="pt-BR" b="1" dirty="0">
              <a:solidFill>
                <a:srgbClr val="000000"/>
              </a:solidFill>
              <a:latin typeface="-apple-system"/>
            </a:endParaRPr>
          </a:p>
          <a:p>
            <a:pPr marL="342900" indent="-342900" algn="l">
              <a:buAutoNum type="arabicPeriod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-apple-system"/>
              </a:rPr>
              <a:t>Inspeção </a:t>
            </a:r>
            <a:r>
              <a:rPr lang="pt-BR" sz="1400" b="0" i="1" dirty="0">
                <a:solidFill>
                  <a:srgbClr val="000000"/>
                </a:solidFill>
                <a:effectLst/>
                <a:latin typeface="-apple-system"/>
              </a:rPr>
              <a:t>"Recebida no cliente"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-apple-system"/>
              </a:rPr>
              <a:t> estará com o ícone "Confiabilidade" , o que indica que a inspeção foi realizada pelo fornecedor.</a:t>
            </a:r>
          </a:p>
          <a:p>
            <a:pPr marL="342900" indent="-342900" algn="l">
              <a:buAutoNum type="arabicPeriod"/>
            </a:pPr>
            <a:r>
              <a:rPr lang="pt-BR" sz="1400" b="0" i="0" dirty="0">
                <a:solidFill>
                  <a:srgbClr val="000000"/>
                </a:solidFill>
                <a:effectLst/>
                <a:latin typeface="-apple-system"/>
              </a:rPr>
              <a:t>Inspeção </a:t>
            </a:r>
            <a:r>
              <a:rPr lang="pt-BR" sz="1400" b="0" i="1" dirty="0">
                <a:solidFill>
                  <a:srgbClr val="000000"/>
                </a:solidFill>
                <a:effectLst/>
                <a:latin typeface="-apple-system"/>
              </a:rPr>
              <a:t>"Declarada pelo Fornecedor"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-apple-system"/>
              </a:rPr>
              <a:t> estará de acordo com a inspeção realizada pelo fornecedor :</a:t>
            </a:r>
          </a:p>
          <a:p>
            <a:pPr algn="l"/>
            <a:r>
              <a:rPr lang="pt-BR" sz="1400" i="1" dirty="0">
                <a:solidFill>
                  <a:srgbClr val="000000"/>
                </a:solidFill>
                <a:latin typeface="-apple-system"/>
              </a:rPr>
              <a:t>         Inspeção do fornecedor deve ter sido </a:t>
            </a:r>
            <a:r>
              <a:rPr lang="pt-BR" sz="1400" b="0" i="1" dirty="0">
                <a:solidFill>
                  <a:srgbClr val="000000"/>
                </a:solidFill>
                <a:effectLst/>
                <a:latin typeface="-apple-system"/>
              </a:rPr>
              <a:t>Aprovado ou Aprovado Condicional e deve ter o saldo correspondente. </a:t>
            </a:r>
          </a:p>
          <a:p>
            <a:pPr marL="342900" indent="-342900" algn="l">
              <a:buAutoNum type="arabicPeriod"/>
            </a:pPr>
            <a:endParaRPr lang="pt-BR" sz="1400" dirty="0">
              <a:solidFill>
                <a:srgbClr val="000000"/>
              </a:solidFill>
              <a:latin typeface="-apple-system"/>
            </a:endParaRPr>
          </a:p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-apple-system"/>
              </a:rPr>
              <a:t>PS: TODA A REGRA SERÁ APLICADA COM BASE DO NUMERO DA NF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4518E78-ABEB-C013-4759-E2B1A3DDDF20}"/>
              </a:ext>
            </a:extLst>
          </p:cNvPr>
          <p:cNvSpPr/>
          <p:nvPr/>
        </p:nvSpPr>
        <p:spPr>
          <a:xfrm>
            <a:off x="6732164" y="4169328"/>
            <a:ext cx="343949" cy="14261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10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8A7EA19-DC17-CF78-A1F6-C18FA13950F2}"/>
              </a:ext>
            </a:extLst>
          </p:cNvPr>
          <p:cNvSpPr/>
          <p:nvPr/>
        </p:nvSpPr>
        <p:spPr>
          <a:xfrm>
            <a:off x="6732163" y="3753575"/>
            <a:ext cx="343949" cy="142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dirty="0"/>
              <a:t>10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C951020-CB4B-C3C1-0F2D-08B5644B8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68" y="1673532"/>
            <a:ext cx="11012437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3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4 – REGRAS de CONFIABILIDADE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227A3F-BE25-6BA0-DD13-23DE9E1B7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74" y="2127507"/>
            <a:ext cx="11026777" cy="2602986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EBBEC92-910B-9F6F-550D-5E26DF13A189}"/>
              </a:ext>
            </a:extLst>
          </p:cNvPr>
          <p:cNvSpPr txBox="1"/>
          <p:nvPr/>
        </p:nvSpPr>
        <p:spPr>
          <a:xfrm>
            <a:off x="257351" y="1528571"/>
            <a:ext cx="11876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-apple-system"/>
              </a:rPr>
              <a:t> A coluna "Documento enviado e Não recebido pelo Cliente" será atualizada com -1 , devido ao fato da inspeção já ter sido recebida no cliente.</a:t>
            </a:r>
          </a:p>
        </p:txBody>
      </p:sp>
    </p:spTree>
    <p:extLst>
      <p:ext uri="{BB962C8B-B14F-4D97-AF65-F5344CB8AC3E}">
        <p14:creationId xmlns:p14="http://schemas.microsoft.com/office/powerpoint/2010/main" val="396700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5 – REGRAS de NÃO CONFIABILIDADE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468600-4980-B1E7-539A-02DC4C553BE9}"/>
              </a:ext>
            </a:extLst>
          </p:cNvPr>
          <p:cNvSpPr txBox="1"/>
          <p:nvPr/>
        </p:nvSpPr>
        <p:spPr>
          <a:xfrm>
            <a:off x="122376" y="1246908"/>
            <a:ext cx="10214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-apple-system"/>
              </a:rPr>
              <a:t>O que ocorre quando for Recebido na Cliente a nota fiscal NÃO declarada pelo Fornecedor ?</a:t>
            </a:r>
            <a:endParaRPr lang="pt-BR" sz="20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DAFA715-D3C6-DD50-5C63-93204562E48E}"/>
              </a:ext>
            </a:extLst>
          </p:cNvPr>
          <p:cNvSpPr txBox="1"/>
          <p:nvPr/>
        </p:nvSpPr>
        <p:spPr>
          <a:xfrm>
            <a:off x="181850" y="4970141"/>
            <a:ext cx="1187671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dirty="0">
                <a:solidFill>
                  <a:srgbClr val="000000"/>
                </a:solidFill>
                <a:latin typeface="-apple-system"/>
              </a:rPr>
              <a:t>Regra:</a:t>
            </a:r>
          </a:p>
          <a:p>
            <a:pPr algn="l"/>
            <a:endParaRPr lang="pt-BR" b="1" dirty="0">
              <a:solidFill>
                <a:srgbClr val="000000"/>
              </a:solidFill>
              <a:latin typeface="-apple-system"/>
            </a:endParaRPr>
          </a:p>
          <a:p>
            <a:pPr algn="l"/>
            <a:r>
              <a:rPr lang="pt-BR" sz="1400" dirty="0">
                <a:solidFill>
                  <a:srgbClr val="000000"/>
                </a:solidFill>
                <a:latin typeface="-apple-system"/>
              </a:rPr>
              <a:t>- Neste cenário , a Nota Fiscal com sua respectiva quantidade NÃO foi declarada pelo fornecedor (passos anteriores) , a inspeção será recebida no cliente com o status de falta de confiabilidade.</a:t>
            </a:r>
          </a:p>
          <a:p>
            <a:pPr algn="l"/>
            <a:endParaRPr lang="pt-BR" b="1" dirty="0">
              <a:solidFill>
                <a:srgbClr val="000000"/>
              </a:solidFill>
              <a:latin typeface="-apple-system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2C1831-C797-AA17-6A51-09A79E5FA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1995287"/>
            <a:ext cx="11317279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5 – REGRAS de NÃO CONFIABILIDADE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2C730C-5D3B-BC7F-D3DD-DA34CA5ACF28}"/>
              </a:ext>
            </a:extLst>
          </p:cNvPr>
          <p:cNvSpPr txBox="1"/>
          <p:nvPr/>
        </p:nvSpPr>
        <p:spPr>
          <a:xfrm>
            <a:off x="0" y="1353868"/>
            <a:ext cx="118767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400" b="0" i="0" dirty="0">
                <a:solidFill>
                  <a:srgbClr val="000000"/>
                </a:solidFill>
                <a:effectLst/>
                <a:latin typeface="-apple-system"/>
              </a:rPr>
              <a:t> - A coluna "Inspeção Não enviada ao Cliente" terá a quantidade 1: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FDBAEB-CD63-A409-6C35-050351FA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7" y="1906590"/>
            <a:ext cx="11106684" cy="2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97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REGRAS GERAIS DE CONFIABILIDADE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E468600-4980-B1E7-539A-02DC4C553BE9}"/>
              </a:ext>
            </a:extLst>
          </p:cNvPr>
          <p:cNvSpPr txBox="1"/>
          <p:nvPr/>
        </p:nvSpPr>
        <p:spPr>
          <a:xfrm>
            <a:off x="122376" y="1246908"/>
            <a:ext cx="853522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0000"/>
                </a:solidFill>
                <a:latin typeface="-apple-system"/>
              </a:rPr>
              <a:t>Regras de confiabilidade aplicadas durante o recebimento da NF no </a:t>
            </a:r>
            <a:r>
              <a:rPr lang="pt-BR" sz="2000" b="1" dirty="0" err="1">
                <a:solidFill>
                  <a:srgbClr val="000000"/>
                </a:solidFill>
                <a:latin typeface="-apple-system"/>
              </a:rPr>
              <a:t>CLiente</a:t>
            </a:r>
            <a:r>
              <a:rPr lang="pt-BR" sz="2000" b="1" dirty="0">
                <a:solidFill>
                  <a:srgbClr val="000000"/>
                </a:solidFill>
                <a:latin typeface="-apple-system"/>
              </a:rPr>
              <a:t>.</a:t>
            </a:r>
            <a:endParaRPr lang="pt-BR" sz="2000" b="1" dirty="0"/>
          </a:p>
          <a:p>
            <a:endParaRPr lang="pt-BR" dirty="0"/>
          </a:p>
        </p:txBody>
      </p:sp>
      <p:graphicFrame>
        <p:nvGraphicFramePr>
          <p:cNvPr id="10" name="Tabela 40">
            <a:extLst>
              <a:ext uri="{FF2B5EF4-FFF2-40B4-BE49-F238E27FC236}">
                <a16:creationId xmlns:a16="http://schemas.microsoft.com/office/drawing/2014/main" id="{211DDC55-1543-C4BC-93DE-E310A868D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880256"/>
              </p:ext>
            </p:extLst>
          </p:nvPr>
        </p:nvGraphicFramePr>
        <p:xfrm>
          <a:off x="1411793" y="2295685"/>
          <a:ext cx="8805998" cy="3075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79">
                  <a:extLst>
                    <a:ext uri="{9D8B030D-6E8A-4147-A177-3AD203B41FA5}">
                      <a16:colId xmlns:a16="http://schemas.microsoft.com/office/drawing/2014/main" val="1661841062"/>
                    </a:ext>
                  </a:extLst>
                </a:gridCol>
                <a:gridCol w="2110821">
                  <a:extLst>
                    <a:ext uri="{9D8B030D-6E8A-4147-A177-3AD203B41FA5}">
                      <a16:colId xmlns:a16="http://schemas.microsoft.com/office/drawing/2014/main" val="1314870332"/>
                    </a:ext>
                  </a:extLst>
                </a:gridCol>
                <a:gridCol w="1476462">
                  <a:extLst>
                    <a:ext uri="{9D8B030D-6E8A-4147-A177-3AD203B41FA5}">
                      <a16:colId xmlns:a16="http://schemas.microsoft.com/office/drawing/2014/main" val="4117582853"/>
                    </a:ext>
                  </a:extLst>
                </a:gridCol>
                <a:gridCol w="1493240">
                  <a:extLst>
                    <a:ext uri="{9D8B030D-6E8A-4147-A177-3AD203B41FA5}">
                      <a16:colId xmlns:a16="http://schemas.microsoft.com/office/drawing/2014/main" val="3955469728"/>
                    </a:ext>
                  </a:extLst>
                </a:gridCol>
                <a:gridCol w="1038539">
                  <a:extLst>
                    <a:ext uri="{9D8B030D-6E8A-4147-A177-3AD203B41FA5}">
                      <a16:colId xmlns:a16="http://schemas.microsoft.com/office/drawing/2014/main" val="102434988"/>
                    </a:ext>
                  </a:extLst>
                </a:gridCol>
                <a:gridCol w="2241557">
                  <a:extLst>
                    <a:ext uri="{9D8B030D-6E8A-4147-A177-3AD203B41FA5}">
                      <a16:colId xmlns:a16="http://schemas.microsoft.com/office/drawing/2014/main" val="3420279866"/>
                    </a:ext>
                  </a:extLst>
                </a:gridCol>
              </a:tblGrid>
              <a:tr h="573350">
                <a:tc>
                  <a:txBody>
                    <a:bodyPr/>
                    <a:lstStyle/>
                    <a:p>
                      <a:r>
                        <a:rPr lang="pt-BR" sz="1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Fornecedor ou (fornecedor x item) -</a:t>
                      </a:r>
                    </a:p>
                    <a:p>
                      <a:r>
                        <a:rPr lang="pt-BR" sz="1000" dirty="0"/>
                        <a:t>Precisa ter Declaração Origem ?</a:t>
                      </a:r>
                    </a:p>
                    <a:p>
                      <a:endParaRPr lang="pt-B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Fornecedor - </a:t>
                      </a:r>
                    </a:p>
                    <a:p>
                      <a:r>
                        <a:rPr lang="pt-BR" sz="1000" dirty="0"/>
                        <a:t>Fez a Declaração na Origem  ( NF + </a:t>
                      </a:r>
                      <a:r>
                        <a:rPr lang="pt-BR" sz="1000" dirty="0" err="1"/>
                        <a:t>Qtde</a:t>
                      </a:r>
                      <a:r>
                        <a:rPr lang="pt-BR" sz="1000" dirty="0"/>
                        <a:t> )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Recebimento Planta/</a:t>
                      </a:r>
                      <a:r>
                        <a:rPr lang="pt-BR" sz="1000" dirty="0" err="1"/>
                        <a:t>CLiente</a:t>
                      </a:r>
                      <a:r>
                        <a:rPr lang="pt-BR" sz="1000" dirty="0"/>
                        <a:t> -</a:t>
                      </a:r>
                    </a:p>
                    <a:p>
                      <a:r>
                        <a:rPr lang="pt-BR" sz="1000" dirty="0"/>
                        <a:t>Status Lote é “</a:t>
                      </a:r>
                      <a:r>
                        <a:rPr lang="pt-BR" sz="1000" dirty="0" err="1"/>
                        <a:t>Skip</a:t>
                      </a:r>
                      <a:r>
                        <a:rPr lang="pt-BR" sz="1000" dirty="0"/>
                        <a:t>”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Resultado do Recebimento na Cliente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dirty="0"/>
                        <a:t>Ícone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733186"/>
                  </a:ext>
                </a:extLst>
              </a:tr>
              <a:tr h="551835">
                <a:tc>
                  <a:txBody>
                    <a:bodyPr/>
                    <a:lstStyle/>
                    <a:p>
                      <a:r>
                        <a:rPr lang="pt-BR" sz="1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 err="1"/>
                        <a:t>Skip</a:t>
                      </a:r>
                      <a:endParaRPr lang="pt-BR" sz="1000" b="1" dirty="0"/>
                    </a:p>
                    <a:p>
                      <a:endParaRPr lang="pt-BR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Confiabilidade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354882"/>
                  </a:ext>
                </a:extLst>
              </a:tr>
              <a:tr h="695489">
                <a:tc>
                  <a:txBody>
                    <a:bodyPr/>
                    <a:lstStyle/>
                    <a:p>
                      <a:r>
                        <a:rPr lang="pt-BR" sz="1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Não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Inspeção –</a:t>
                      </a:r>
                    </a:p>
                    <a:p>
                      <a:r>
                        <a:rPr lang="pt-BR" sz="1000" b="1" dirty="0"/>
                        <a:t>Característica Pendente.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Falta Confiabilidade</a:t>
                      </a:r>
                    </a:p>
                    <a:p>
                      <a:r>
                        <a:rPr lang="pt-BR" sz="1000" b="1" dirty="0"/>
                        <a:t>(Caveira)</a:t>
                      </a:r>
                    </a:p>
                    <a:p>
                      <a:endParaRPr lang="pt-BR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21283"/>
                  </a:ext>
                </a:extLst>
              </a:tr>
              <a:tr h="617640">
                <a:tc>
                  <a:txBody>
                    <a:bodyPr/>
                    <a:lstStyle/>
                    <a:p>
                      <a:r>
                        <a:rPr lang="pt-BR" sz="1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Não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Inspeção</a:t>
                      </a:r>
                    </a:p>
                    <a:p>
                      <a:endParaRPr lang="pt-BR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Confiabilidade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76741"/>
                  </a:ext>
                </a:extLst>
              </a:tr>
              <a:tr h="636780">
                <a:tc>
                  <a:txBody>
                    <a:bodyPr/>
                    <a:lstStyle/>
                    <a:p>
                      <a:r>
                        <a:rPr lang="pt-BR" sz="1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/>
                        <a:t>Inspeção –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dirty="0"/>
                        <a:t>Características Pendentes.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000" b="1" dirty="0"/>
                        <a:t>Falta Confiabilidade</a:t>
                      </a:r>
                    </a:p>
                    <a:p>
                      <a:r>
                        <a:rPr lang="pt-BR" sz="1000" b="1" dirty="0"/>
                        <a:t>(Caveira)</a:t>
                      </a:r>
                    </a:p>
                    <a:p>
                      <a:endParaRPr lang="pt-BR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353423"/>
                  </a:ext>
                </a:extLst>
              </a:tr>
            </a:tbl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AA8255B4-D14C-FF29-8BEE-9FCC9AB7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8423" y="3144871"/>
            <a:ext cx="264309" cy="25675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F68AEA4-C9EF-48D2-F804-1A1158DDE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423" y="3735998"/>
            <a:ext cx="271861" cy="28696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CF373FA9-0647-66FC-90F2-24C081ED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490" y="4431890"/>
            <a:ext cx="264309" cy="25675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3EF61A4-E643-B988-80B3-0421D315E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490" y="5083122"/>
            <a:ext cx="271861" cy="28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6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6 – Filtros que podem ser utilizados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2C730C-5D3B-BC7F-D3DD-DA34CA5ACF28}"/>
              </a:ext>
            </a:extLst>
          </p:cNvPr>
          <p:cNvSpPr txBox="1"/>
          <p:nvPr/>
        </p:nvSpPr>
        <p:spPr>
          <a:xfrm>
            <a:off x="0" y="1353868"/>
            <a:ext cx="118767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Na tela da inspeção INSP/ALLINSP, existe a possibilidade de realizar filtros relacionados as inspeções na origem. </a:t>
            </a:r>
          </a:p>
          <a:p>
            <a:r>
              <a:rPr lang="pt-BR" sz="1400" dirty="0"/>
              <a:t> </a:t>
            </a:r>
          </a:p>
          <a:p>
            <a:r>
              <a:rPr lang="pt-BR" sz="1400" dirty="0"/>
              <a:t>Acessar ALLINSP  &gt;&gt; Tipo – Avançado &gt;&gt;</a:t>
            </a:r>
          </a:p>
          <a:p>
            <a:r>
              <a:rPr lang="pt-BR" sz="1400" dirty="0"/>
              <a:t>Filtro : "Status da Declaração da Inspeção"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98096E-33FC-87C6-0C6E-B4A0C8CA7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538" y="3148624"/>
            <a:ext cx="60198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7 – Gerenciais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2C730C-5D3B-BC7F-D3DD-DA34CA5ACF28}"/>
              </a:ext>
            </a:extLst>
          </p:cNvPr>
          <p:cNvSpPr txBox="1"/>
          <p:nvPr/>
        </p:nvSpPr>
        <p:spPr>
          <a:xfrm>
            <a:off x="0" y="1353868"/>
            <a:ext cx="1187671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DA  &gt;&gt; Analise de Dados Inspeção de Recebimento Cliente </a:t>
            </a:r>
          </a:p>
          <a:p>
            <a:r>
              <a:rPr lang="pt-BR" sz="1400" dirty="0"/>
              <a:t>Painel exclusiva para gerenciar inspeções que são de origem de fornecedor</a:t>
            </a:r>
          </a:p>
          <a:p>
            <a:endParaRPr lang="pt-BR" sz="1400" b="1" dirty="0"/>
          </a:p>
          <a:p>
            <a:r>
              <a:rPr lang="pt-BR" sz="1400" b="1" dirty="0"/>
              <a:t>Regra:</a:t>
            </a:r>
          </a:p>
          <a:p>
            <a:r>
              <a:rPr lang="pt-BR" sz="1400" dirty="0"/>
              <a:t>Considera inspeções de fornecedores que foram finalizadas no dia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7C4580C-D2C6-3CBE-1B4D-A7D010774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547" y="2649045"/>
            <a:ext cx="8106906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764D4017-1636-41DF-9C3E-D6B30024BB3E}"/>
              </a:ext>
            </a:extLst>
          </p:cNvPr>
          <p:cNvSpPr/>
          <p:nvPr/>
        </p:nvSpPr>
        <p:spPr>
          <a:xfrm>
            <a:off x="1058049" y="3896489"/>
            <a:ext cx="1647124" cy="741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DEFINE </a:t>
            </a:r>
            <a:r>
              <a:rPr lang="pt-BR" sz="10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no SIQ (COMP) quais fornecedores ou fornecedor-item devem declarar inspeções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99005F5-154B-4AFA-8597-D9E4821B7BEC}"/>
              </a:ext>
            </a:extLst>
          </p:cNvPr>
          <p:cNvSpPr/>
          <p:nvPr/>
        </p:nvSpPr>
        <p:spPr>
          <a:xfrm>
            <a:off x="829768" y="1864391"/>
            <a:ext cx="2103686" cy="480597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A906B61-6A1E-4D22-87E1-A2433E1C0F72}"/>
              </a:ext>
            </a:extLst>
          </p:cNvPr>
          <p:cNvSpPr txBox="1"/>
          <p:nvPr/>
        </p:nvSpPr>
        <p:spPr>
          <a:xfrm>
            <a:off x="754896" y="1402238"/>
            <a:ext cx="1974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Cliente</a:t>
            </a:r>
            <a:r>
              <a:rPr lang="pt-BR" sz="1200" dirty="0">
                <a:latin typeface="+mj-lt"/>
              </a:rPr>
              <a:t> </a:t>
            </a:r>
          </a:p>
          <a:p>
            <a:r>
              <a:rPr lang="pt-BR" sz="1200" dirty="0">
                <a:latin typeface="+mj-lt"/>
              </a:rPr>
              <a:t>QUALIDADE FORNECEDORES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6DF46E2E-307A-4F15-9553-46C2BC8FED5B}"/>
              </a:ext>
            </a:extLst>
          </p:cNvPr>
          <p:cNvSpPr/>
          <p:nvPr/>
        </p:nvSpPr>
        <p:spPr>
          <a:xfrm>
            <a:off x="3463126" y="3865338"/>
            <a:ext cx="1647124" cy="741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INSPECIONA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 cada </a:t>
            </a:r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LOTE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 FABRICADO e registra resultados no SIQ (INSP10)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01BF8AB0-C032-4BC1-A063-AF671D881A90}"/>
              </a:ext>
            </a:extLst>
          </p:cNvPr>
          <p:cNvSpPr/>
          <p:nvPr/>
        </p:nvSpPr>
        <p:spPr>
          <a:xfrm>
            <a:off x="3234845" y="1848184"/>
            <a:ext cx="2103686" cy="480597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3063C59-139C-4BA1-923B-E45BA439C18E}"/>
              </a:ext>
            </a:extLst>
          </p:cNvPr>
          <p:cNvSpPr txBox="1"/>
          <p:nvPr/>
        </p:nvSpPr>
        <p:spPr>
          <a:xfrm>
            <a:off x="3159973" y="1386031"/>
            <a:ext cx="183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FORNECEDOR</a:t>
            </a:r>
            <a:r>
              <a:rPr lang="pt-BR" sz="1200" dirty="0">
                <a:latin typeface="+mj-lt"/>
              </a:rPr>
              <a:t> </a:t>
            </a:r>
          </a:p>
          <a:p>
            <a:r>
              <a:rPr lang="pt-BR" sz="1200" dirty="0">
                <a:latin typeface="+mj-lt"/>
              </a:rPr>
              <a:t>QUALIDADE MANUFATURA</a:t>
            </a:r>
          </a:p>
        </p:txBody>
      </p:sp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649515FB-4830-409F-8D06-AF5782E43606}"/>
              </a:ext>
            </a:extLst>
          </p:cNvPr>
          <p:cNvCxnSpPr>
            <a:cxnSpLocks/>
            <a:stCxn id="31" idx="3"/>
            <a:endCxn id="35" idx="1"/>
          </p:cNvCxnSpPr>
          <p:nvPr/>
        </p:nvCxnSpPr>
        <p:spPr>
          <a:xfrm flipV="1">
            <a:off x="2933454" y="4251171"/>
            <a:ext cx="301391" cy="16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83E03CB6-9C84-47C9-842A-CC176C7CC3C4}"/>
              </a:ext>
            </a:extLst>
          </p:cNvPr>
          <p:cNvSpPr/>
          <p:nvPr/>
        </p:nvSpPr>
        <p:spPr>
          <a:xfrm>
            <a:off x="5826860" y="3888671"/>
            <a:ext cx="1647124" cy="741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ASSOCIA 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as inspeções a cada  </a:t>
            </a:r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NOTA FISCAL 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faturada para Cliente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9EDE65C8-4093-4B7E-A71F-A829AF443AF4}"/>
              </a:ext>
            </a:extLst>
          </p:cNvPr>
          <p:cNvSpPr/>
          <p:nvPr/>
        </p:nvSpPr>
        <p:spPr>
          <a:xfrm>
            <a:off x="5598579" y="1856573"/>
            <a:ext cx="2103686" cy="480597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EFC36773-7D45-4DFC-803E-DA54010C2B72}"/>
              </a:ext>
            </a:extLst>
          </p:cNvPr>
          <p:cNvSpPr txBox="1"/>
          <p:nvPr/>
        </p:nvSpPr>
        <p:spPr>
          <a:xfrm>
            <a:off x="5523707" y="1394420"/>
            <a:ext cx="1060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FORNECEDOR</a:t>
            </a:r>
            <a:r>
              <a:rPr lang="pt-BR" sz="1200" dirty="0">
                <a:latin typeface="+mj-lt"/>
              </a:rPr>
              <a:t> </a:t>
            </a:r>
          </a:p>
          <a:p>
            <a:r>
              <a:rPr lang="pt-BR" sz="1200" dirty="0">
                <a:latin typeface="+mj-lt"/>
              </a:rPr>
              <a:t>LOGÍSTICA</a:t>
            </a:r>
          </a:p>
        </p:txBody>
      </p: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5FAC0454-ACFA-4C59-A3B0-EF0A57A8249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5338531" y="4251171"/>
            <a:ext cx="260048" cy="83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46">
            <a:extLst>
              <a:ext uri="{FF2B5EF4-FFF2-40B4-BE49-F238E27FC236}">
                <a16:creationId xmlns:a16="http://schemas.microsoft.com/office/drawing/2014/main" id="{6C0783E1-4C90-421B-B57F-72A8AE905431}"/>
              </a:ext>
            </a:extLst>
          </p:cNvPr>
          <p:cNvSpPr/>
          <p:nvPr/>
        </p:nvSpPr>
        <p:spPr>
          <a:xfrm>
            <a:off x="8137172" y="2233775"/>
            <a:ext cx="1647124" cy="741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Sistema </a:t>
            </a:r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VERIFICA  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se recebimento foi inspecionado pelo fornecedor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EB58BA75-68D2-48F6-8328-5D9E87A339FA}"/>
              </a:ext>
            </a:extLst>
          </p:cNvPr>
          <p:cNvSpPr/>
          <p:nvPr/>
        </p:nvSpPr>
        <p:spPr>
          <a:xfrm>
            <a:off x="8086623" y="1847696"/>
            <a:ext cx="1743297" cy="304953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323EA59-5641-41C7-8EC3-C170254E2176}"/>
              </a:ext>
            </a:extLst>
          </p:cNvPr>
          <p:cNvSpPr txBox="1"/>
          <p:nvPr/>
        </p:nvSpPr>
        <p:spPr>
          <a:xfrm>
            <a:off x="8011752" y="1385543"/>
            <a:ext cx="197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latin typeface="+mj-lt"/>
              </a:rPr>
              <a:t>Cliente</a:t>
            </a:r>
            <a:r>
              <a:rPr lang="pt-BR" sz="1200" dirty="0">
                <a:latin typeface="+mj-lt"/>
              </a:rPr>
              <a:t> </a:t>
            </a:r>
          </a:p>
          <a:p>
            <a:r>
              <a:rPr lang="pt-BR" sz="1200" dirty="0">
                <a:latin typeface="+mj-lt"/>
              </a:rPr>
              <a:t>INSPEÇÃO DE RECEBIMENTO</a:t>
            </a: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10039A78-B320-4281-BE2D-91EC436598C4}"/>
              </a:ext>
            </a:extLst>
          </p:cNvPr>
          <p:cNvCxnSpPr>
            <a:cxnSpLocks/>
          </p:cNvCxnSpPr>
          <p:nvPr/>
        </p:nvCxnSpPr>
        <p:spPr>
          <a:xfrm>
            <a:off x="7751704" y="3763633"/>
            <a:ext cx="3349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id="{0256A594-22AB-4705-ACA2-552B20C4A54C}"/>
              </a:ext>
            </a:extLst>
          </p:cNvPr>
          <p:cNvSpPr/>
          <p:nvPr/>
        </p:nvSpPr>
        <p:spPr>
          <a:xfrm>
            <a:off x="8137172" y="3423340"/>
            <a:ext cx="1647124" cy="8440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 </a:t>
            </a:r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INSPECIONA  </a:t>
            </a:r>
            <a:r>
              <a:rPr lang="pt-BR" sz="12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se fornecedor não fez (INSP1) </a:t>
            </a:r>
          </a:p>
          <a:p>
            <a:pPr algn="ctr"/>
            <a:r>
              <a:rPr lang="pt-BR" sz="800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( Quebra de confiabilidade no QUALITY GATE anterior )</a:t>
            </a:r>
          </a:p>
        </p:txBody>
      </p:sp>
      <p:cxnSp>
        <p:nvCxnSpPr>
          <p:cNvPr id="53" name="Conector de Seta Reta 52">
            <a:extLst>
              <a:ext uri="{FF2B5EF4-FFF2-40B4-BE49-F238E27FC236}">
                <a16:creationId xmlns:a16="http://schemas.microsoft.com/office/drawing/2014/main" id="{341046B9-E69F-4E10-91E1-3C7929E1FA05}"/>
              </a:ext>
            </a:extLst>
          </p:cNvPr>
          <p:cNvCxnSpPr>
            <a:cxnSpLocks/>
          </p:cNvCxnSpPr>
          <p:nvPr/>
        </p:nvCxnSpPr>
        <p:spPr>
          <a:xfrm>
            <a:off x="7751704" y="4658726"/>
            <a:ext cx="334920" cy="4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3773B169-2619-49A8-82E4-016533AE78C8}"/>
              </a:ext>
            </a:extLst>
          </p:cNvPr>
          <p:cNvCxnSpPr>
            <a:cxnSpLocks/>
            <a:stCxn id="47" idx="2"/>
            <a:endCxn id="51" idx="0"/>
          </p:cNvCxnSpPr>
          <p:nvPr/>
        </p:nvCxnSpPr>
        <p:spPr>
          <a:xfrm>
            <a:off x="8960734" y="2975551"/>
            <a:ext cx="0" cy="4477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tângulo 56">
            <a:extLst>
              <a:ext uri="{FF2B5EF4-FFF2-40B4-BE49-F238E27FC236}">
                <a16:creationId xmlns:a16="http://schemas.microsoft.com/office/drawing/2014/main" id="{D19A0188-AA8A-4D54-835A-EC0329373366}"/>
              </a:ext>
            </a:extLst>
          </p:cNvPr>
          <p:cNvSpPr/>
          <p:nvPr/>
        </p:nvSpPr>
        <p:spPr>
          <a:xfrm>
            <a:off x="8044803" y="5627145"/>
            <a:ext cx="3486595" cy="100251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523ECBF-3DD0-4368-BAE3-5C8A370A2C5B}"/>
              </a:ext>
            </a:extLst>
          </p:cNvPr>
          <p:cNvSpPr/>
          <p:nvPr/>
        </p:nvSpPr>
        <p:spPr>
          <a:xfrm>
            <a:off x="8552947" y="5757516"/>
            <a:ext cx="1235154" cy="741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ANDON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(POWER BI)</a:t>
            </a:r>
            <a:endParaRPr lang="pt-BR" sz="1200" dirty="0">
              <a:solidFill>
                <a:schemeClr val="tx1"/>
              </a:solidFill>
              <a:latin typeface="+mj-lt"/>
              <a:ea typeface="Microsoft YaHei Light" panose="020B0502040204020203" pitchFamily="34" charset="-122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0C838ED-5932-40A4-80F1-D5CA9FF663F8}"/>
              </a:ext>
            </a:extLst>
          </p:cNvPr>
          <p:cNvSpPr/>
          <p:nvPr/>
        </p:nvSpPr>
        <p:spPr>
          <a:xfrm>
            <a:off x="10030324" y="5757516"/>
            <a:ext cx="1235154" cy="741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ANALISE DADOS</a:t>
            </a:r>
          </a:p>
          <a:p>
            <a:pPr algn="ctr"/>
            <a:r>
              <a:rPr lang="pt-BR" sz="1200" b="1" dirty="0">
                <a:solidFill>
                  <a:schemeClr val="tx1"/>
                </a:solidFill>
                <a:latin typeface="+mj-lt"/>
                <a:ea typeface="Microsoft YaHei Light" panose="020B0502040204020203" pitchFamily="34" charset="-122"/>
              </a:rPr>
              <a:t>(SIQ)</a:t>
            </a:r>
            <a:endParaRPr lang="pt-BR" sz="1200" dirty="0">
              <a:solidFill>
                <a:schemeClr val="tx1"/>
              </a:solidFill>
              <a:latin typeface="+mj-lt"/>
              <a:ea typeface="Microsoft YaHei Light" panose="020B0502040204020203" pitchFamily="34" charset="-122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2D840957-B1F1-4190-9735-3861C65D12D6}"/>
              </a:ext>
            </a:extLst>
          </p:cNvPr>
          <p:cNvSpPr txBox="1"/>
          <p:nvPr/>
        </p:nvSpPr>
        <p:spPr>
          <a:xfrm>
            <a:off x="7951163" y="5194193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>
                <a:latin typeface="+mj-lt"/>
              </a:rPr>
              <a:t>CLiente</a:t>
            </a:r>
            <a:r>
              <a:rPr lang="pt-BR" sz="1200" dirty="0">
                <a:latin typeface="+mj-lt"/>
              </a:rPr>
              <a:t> </a:t>
            </a:r>
          </a:p>
          <a:p>
            <a:r>
              <a:rPr lang="pt-BR" sz="1200" dirty="0">
                <a:latin typeface="+mj-lt"/>
              </a:rPr>
              <a:t>GERENCIAL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D53B996-E567-BE2A-E407-21FBAE74980B}"/>
              </a:ext>
            </a:extLst>
          </p:cNvPr>
          <p:cNvSpPr txBox="1"/>
          <p:nvPr/>
        </p:nvSpPr>
        <p:spPr>
          <a:xfrm>
            <a:off x="111219" y="96861"/>
            <a:ext cx="60975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FF00"/>
                </a:solidFill>
              </a:rPr>
              <a:t>INSPEÇÃO NA ORIGEM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01A77B6-96E2-FA40-D75D-1FFF734CB4FE}"/>
              </a:ext>
            </a:extLst>
          </p:cNvPr>
          <p:cNvSpPr txBox="1"/>
          <p:nvPr/>
        </p:nvSpPr>
        <p:spPr>
          <a:xfrm>
            <a:off x="111219" y="556536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1800" b="1" spc="-15" dirty="0">
                <a:solidFill>
                  <a:srgbClr val="FFFFFF"/>
                </a:solidFill>
                <a:latin typeface="Calibri"/>
                <a:cs typeface="Calibri"/>
              </a:rPr>
              <a:t>Visão Geral</a:t>
            </a:r>
            <a:endParaRPr lang="pt-BR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6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455389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7 – Gerenciais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2C730C-5D3B-BC7F-D3DD-DA34CA5ACF28}"/>
              </a:ext>
            </a:extLst>
          </p:cNvPr>
          <p:cNvSpPr txBox="1"/>
          <p:nvPr/>
        </p:nvSpPr>
        <p:spPr>
          <a:xfrm>
            <a:off x="0" y="1236855"/>
            <a:ext cx="1187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DA  &gt;&gt; Eficiência de Inspeção</a:t>
            </a:r>
          </a:p>
          <a:p>
            <a:r>
              <a:rPr lang="pt-BR" sz="1400" dirty="0"/>
              <a:t>Permite ver detalhes das inspeções de um fornecedor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306C4B-7FE5-882E-4655-8A8F58DA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15" y="2010492"/>
            <a:ext cx="9171963" cy="441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6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122376" y="1246908"/>
            <a:ext cx="353872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Módulo Inspeção na Origem </a:t>
            </a:r>
          </a:p>
          <a:p>
            <a:endParaRPr lang="pt-BR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Consultar Módulo INSP10 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91951B-9882-259F-0037-AB2060033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51" y="2175951"/>
            <a:ext cx="11202099" cy="26969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42534C4-9C4C-45ED-46A9-E625665B89C3}"/>
              </a:ext>
            </a:extLst>
          </p:cNvPr>
          <p:cNvSpPr txBox="1"/>
          <p:nvPr/>
        </p:nvSpPr>
        <p:spPr>
          <a:xfrm>
            <a:off x="187190" y="5686470"/>
            <a:ext cx="6050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Quem pode acessar o módulo Inspeção na Origem ? </a:t>
            </a:r>
          </a:p>
          <a:p>
            <a:r>
              <a:rPr lang="pt-BR" dirty="0"/>
              <a:t>Fornecedores e AQF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768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122376" y="1246908"/>
            <a:ext cx="11140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Como ativar um Fornecedor ou Fornecedor x Item para ser gerenciado como “Inspeção na Origem” ?</a:t>
            </a:r>
          </a:p>
          <a:p>
            <a:endParaRPr lang="pt-BR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2" y="585927"/>
            <a:ext cx="56290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1 - Parametrizações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743EC3-0409-2883-EBB1-D92870047F5D}"/>
              </a:ext>
            </a:extLst>
          </p:cNvPr>
          <p:cNvSpPr txBox="1"/>
          <p:nvPr/>
        </p:nvSpPr>
        <p:spPr>
          <a:xfrm>
            <a:off x="122376" y="1694120"/>
            <a:ext cx="1192778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  <a:p>
            <a:r>
              <a:rPr lang="pt-BR" b="1" dirty="0"/>
              <a:t>Passo 1 : </a:t>
            </a:r>
          </a:p>
          <a:p>
            <a:r>
              <a:rPr lang="pt-BR" sz="1500" dirty="0"/>
              <a:t>No cadastro da COMP, o Fornecedor x Item, deverá ter o parâmetro “</a:t>
            </a:r>
            <a:r>
              <a:rPr lang="pt-BR" sz="1500" dirty="0" err="1"/>
              <a:t>Escalate</a:t>
            </a:r>
            <a:r>
              <a:rPr lang="pt-BR" sz="1500" dirty="0"/>
              <a:t> – </a:t>
            </a:r>
            <a:r>
              <a:rPr lang="pt-BR" sz="1500" dirty="0" err="1"/>
              <a:t>Generate</a:t>
            </a:r>
            <a:r>
              <a:rPr lang="pt-BR" sz="1500" dirty="0"/>
              <a:t> </a:t>
            </a:r>
            <a:r>
              <a:rPr lang="pt-BR" sz="1500" dirty="0" err="1"/>
              <a:t>Inspection</a:t>
            </a:r>
            <a:r>
              <a:rPr lang="pt-BR" sz="1500" dirty="0"/>
              <a:t> </a:t>
            </a:r>
            <a:r>
              <a:rPr lang="pt-BR" sz="1500" dirty="0" err="1"/>
              <a:t>Lot</a:t>
            </a:r>
            <a:r>
              <a:rPr lang="pt-BR" sz="1500" dirty="0"/>
              <a:t>”  </a:t>
            </a:r>
          </a:p>
          <a:p>
            <a:endParaRPr lang="pt-BR" sz="1500" dirty="0"/>
          </a:p>
          <a:p>
            <a:r>
              <a:rPr lang="pt-BR" sz="1400" i="1" dirty="0"/>
              <a:t>Passo a passo completo podemos consultar em : </a:t>
            </a:r>
          </a:p>
          <a:p>
            <a:r>
              <a:rPr lang="pt-BR" sz="1400" i="1" dirty="0">
                <a:hlinkClick r:id="rId2"/>
              </a:rPr>
              <a:t>Parametrizar - Fornecedor x Item ( inspeção na origem )</a:t>
            </a:r>
            <a:endParaRPr lang="pt-BR" sz="1400" i="1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Passo 2 : </a:t>
            </a:r>
          </a:p>
          <a:p>
            <a:r>
              <a:rPr lang="pt-BR" sz="1500" dirty="0"/>
              <a:t>- Existe um processo que está parametrizado para ser executado a cada 10 minutos, que é responsável por atualizar o módulo INSP10</a:t>
            </a:r>
          </a:p>
          <a:p>
            <a:r>
              <a:rPr lang="pt-BR" sz="1500" dirty="0"/>
              <a:t>- Após parametrizado o fornecedor x item , aguardar aproximadamente 10 minutos para o fornecedor x item ser atualizado na lista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42CF7CC-13E0-80DB-8278-8F684EF57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294" y="4833441"/>
            <a:ext cx="5827412" cy="17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926DAF3A-2AB6-4E4F-BADE-F174FC013FFA}"/>
              </a:ext>
            </a:extLst>
          </p:cNvPr>
          <p:cNvSpPr txBox="1"/>
          <p:nvPr/>
        </p:nvSpPr>
        <p:spPr>
          <a:xfrm>
            <a:off x="122376" y="1246908"/>
            <a:ext cx="3371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Como Criar uma Inspeção ?</a:t>
            </a:r>
            <a:endParaRPr lang="pt-BR" dirty="0"/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2" y="585927"/>
            <a:ext cx="102959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– Como Criar,  informar resultado da característica e finalizar uma inspeção 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743EC3-0409-2883-EBB1-D92870047F5D}"/>
              </a:ext>
            </a:extLst>
          </p:cNvPr>
          <p:cNvSpPr txBox="1"/>
          <p:nvPr/>
        </p:nvSpPr>
        <p:spPr>
          <a:xfrm>
            <a:off x="132107" y="1662459"/>
            <a:ext cx="11927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1. Na coluna "Inspeção Não Enviada ao Cliente“ : 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    - Clique em “Criar nova Inspeção” &gt;&gt;</a:t>
            </a:r>
          </a:p>
          <a:p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    - Informe o lote de manufatura e sua respectiva quantidade: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62E4C7-2B3B-4581-116C-EBC649331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2" y="2663649"/>
            <a:ext cx="8056139" cy="193951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3446A7F-E346-4EEF-A876-47736421E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091" y="4681028"/>
            <a:ext cx="7745835" cy="208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3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2" y="585927"/>
            <a:ext cx="1032955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– Como Criar,  informar resultado da característica e finalizar uma inspeção </a:t>
            </a:r>
            <a:endParaRPr lang="pt-BR" sz="2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743EC3-0409-2883-EBB1-D92870047F5D}"/>
              </a:ext>
            </a:extLst>
          </p:cNvPr>
          <p:cNvSpPr txBox="1"/>
          <p:nvPr/>
        </p:nvSpPr>
        <p:spPr>
          <a:xfrm>
            <a:off x="0" y="1664874"/>
            <a:ext cx="11927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 - Inspeção será Criada PORTÃO QUALIDADE - fornecedor</a:t>
            </a:r>
          </a:p>
          <a:p>
            <a:r>
              <a:rPr lang="pt-BR" dirty="0">
                <a:solidFill>
                  <a:srgbClr val="000000"/>
                </a:solidFill>
                <a:latin typeface="-apple-system"/>
              </a:rPr>
              <a:t> - Fornecedor deverá informar os resultados encontrados das características</a:t>
            </a:r>
          </a:p>
          <a:p>
            <a:r>
              <a:rPr lang="pt-BR" sz="1400" i="1" dirty="0">
                <a:solidFill>
                  <a:srgbClr val="000000"/>
                </a:solidFill>
                <a:latin typeface="-apple-system"/>
              </a:rPr>
              <a:t>*Lembrando que as características serão apresentadas de acordo com o plano de controle elaborado ( sendo possível usar exceções )</a:t>
            </a:r>
            <a:r>
              <a:rPr lang="pt-BR" sz="1400" dirty="0">
                <a:solidFill>
                  <a:srgbClr val="000000"/>
                </a:solidFill>
                <a:latin typeface="-apple-system"/>
              </a:rPr>
              <a:t> 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11BED8-0021-97A8-296A-3281C3469C40}"/>
              </a:ext>
            </a:extLst>
          </p:cNvPr>
          <p:cNvSpPr txBox="1"/>
          <p:nvPr/>
        </p:nvSpPr>
        <p:spPr>
          <a:xfrm>
            <a:off x="122376" y="1246908"/>
            <a:ext cx="666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Como Informar o Resultado da Característica da Inspeção ?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92ED1D-7565-7B2F-0D02-EEEEC1CD9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81" y="2855800"/>
            <a:ext cx="7859222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0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2456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– Como Criar,  informar resultado da característica e finalizar uma inspeção </a:t>
            </a:r>
            <a:endParaRPr lang="pt-BR" sz="2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743EC3-0409-2883-EBB1-D92870047F5D}"/>
              </a:ext>
            </a:extLst>
          </p:cNvPr>
          <p:cNvSpPr txBox="1"/>
          <p:nvPr/>
        </p:nvSpPr>
        <p:spPr>
          <a:xfrm>
            <a:off x="0" y="1175897"/>
            <a:ext cx="119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 - Para as características 3D, </a:t>
            </a:r>
            <a:r>
              <a:rPr lang="pt-BR" dirty="0">
                <a:solidFill>
                  <a:srgbClr val="000000"/>
                </a:solidFill>
                <a:latin typeface="-apple-system"/>
              </a:rPr>
              <a:t>Fornecedor poderá utilizar o recurso de importação manual </a:t>
            </a:r>
          </a:p>
          <a:p>
            <a:r>
              <a:rPr lang="pt-BR" dirty="0">
                <a:solidFill>
                  <a:srgbClr val="000000"/>
                </a:solidFill>
                <a:latin typeface="-apple-system"/>
              </a:rPr>
              <a:t>Para maiores informações sobre o passo a passo , consultar  </a:t>
            </a:r>
            <a:r>
              <a:rPr lang="pt-BR" dirty="0">
                <a:solidFill>
                  <a:srgbClr val="000000"/>
                </a:solidFill>
                <a:latin typeface="-apple-system"/>
                <a:hlinkClick r:id="rId2"/>
              </a:rPr>
              <a:t>https://siq.zendesk.com/hc/pt-br/articles/4407084849303</a:t>
            </a:r>
            <a:r>
              <a:rPr lang="pt-BR" dirty="0">
                <a:solidFill>
                  <a:srgbClr val="000000"/>
                </a:solidFill>
                <a:latin typeface="-apple-system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2034D4-1A24-D91C-D612-6CC830EB3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56" y="2249672"/>
            <a:ext cx="1012648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5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2" y="585927"/>
            <a:ext cx="1032955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– Como Criar,  informar resultado da característica e finalizar uma inspeção </a:t>
            </a:r>
            <a:endParaRPr lang="pt-BR" sz="2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743EC3-0409-2883-EBB1-D92870047F5D}"/>
              </a:ext>
            </a:extLst>
          </p:cNvPr>
          <p:cNvSpPr txBox="1"/>
          <p:nvPr/>
        </p:nvSpPr>
        <p:spPr>
          <a:xfrm>
            <a:off x="0" y="1664874"/>
            <a:ext cx="119277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Após informado o resultado da característica: </a:t>
            </a:r>
          </a:p>
          <a:p>
            <a:r>
              <a:rPr lang="pt-BR" dirty="0">
                <a:solidFill>
                  <a:srgbClr val="000000"/>
                </a:solidFill>
                <a:latin typeface="-apple-system"/>
              </a:rPr>
              <a:t>    - Se inspeção Aprovada, então acionar o botão “Finalizar Inspeção” – Inspeção finalizada com o status Aprovada.</a:t>
            </a:r>
          </a:p>
          <a:p>
            <a:r>
              <a:rPr lang="pt-BR" dirty="0">
                <a:solidFill>
                  <a:srgbClr val="000000"/>
                </a:solidFill>
                <a:latin typeface="-apple-system"/>
              </a:rPr>
              <a:t>    </a:t>
            </a:r>
          </a:p>
          <a:p>
            <a:r>
              <a:rPr lang="pt-BR" dirty="0">
                <a:solidFill>
                  <a:srgbClr val="000000"/>
                </a:solidFill>
                <a:latin typeface="-apple-system"/>
              </a:rPr>
              <a:t>    - Se inspeção Reprovada e AQF criar desvio, então associar o desvio a característica reprovada , acionar o botão “Finalizar Inspeção” -  Inspeção Finalizada com o status “Aprovada Condicional”</a:t>
            </a:r>
          </a:p>
          <a:p>
            <a:r>
              <a:rPr lang="pt-BR" dirty="0">
                <a:solidFill>
                  <a:srgbClr val="000000"/>
                </a:solidFill>
                <a:latin typeface="-apple-system"/>
              </a:rPr>
              <a:t>    </a:t>
            </a:r>
          </a:p>
          <a:p>
            <a:r>
              <a:rPr lang="pt-BR" dirty="0">
                <a:solidFill>
                  <a:srgbClr val="000000"/>
                </a:solidFill>
                <a:latin typeface="-apple-system"/>
              </a:rPr>
              <a:t>    - Se inspeção “Reprovada” e AQF não criar desvio, então deverá acessar “Disposição” e atribuir uma disposição para a inspeção ( sugestão é utilizar a disposição Devolver ao Fabricante ) e acionar o botão “Finalizar” – Inspeção Finalizada com o status Reprovado 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D11BED8-0021-97A8-296A-3281C3469C40}"/>
              </a:ext>
            </a:extLst>
          </p:cNvPr>
          <p:cNvSpPr txBox="1"/>
          <p:nvPr/>
        </p:nvSpPr>
        <p:spPr>
          <a:xfrm>
            <a:off x="122376" y="1246908"/>
            <a:ext cx="3743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Como Finalizar uma inspeção 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530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6C1087B2-BD5D-423D-ABCB-1762CA11B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351" y="217423"/>
            <a:ext cx="44098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5" dirty="0"/>
              <a:t>INSPEÇÃO NA ORIGEM</a:t>
            </a:r>
            <a:endParaRPr spc="-15"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9207D28-775B-42C1-8F1F-956113289482}"/>
              </a:ext>
            </a:extLst>
          </p:cNvPr>
          <p:cNvSpPr txBox="1"/>
          <p:nvPr/>
        </p:nvSpPr>
        <p:spPr>
          <a:xfrm>
            <a:off x="257351" y="585927"/>
            <a:ext cx="1024566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5" dirty="0">
                <a:solidFill>
                  <a:srgbClr val="FFFFFF"/>
                </a:solidFill>
                <a:latin typeface="Calibri"/>
                <a:cs typeface="Calibri"/>
              </a:rPr>
              <a:t>Passo 2 – Como Criar,  informar resultado da característica e finalizar uma inspeção </a:t>
            </a:r>
            <a:endParaRPr lang="pt-BR" sz="2000" dirty="0">
              <a:latin typeface="Calibri"/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7743EC3-0409-2883-EBB1-D92870047F5D}"/>
              </a:ext>
            </a:extLst>
          </p:cNvPr>
          <p:cNvSpPr txBox="1"/>
          <p:nvPr/>
        </p:nvSpPr>
        <p:spPr>
          <a:xfrm>
            <a:off x="0" y="1175897"/>
            <a:ext cx="1192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000000"/>
                </a:solidFill>
                <a:effectLst/>
                <a:latin typeface="-apple-system"/>
              </a:rPr>
              <a:t> - Após a criação da inspeção a coluna "Inspeção Não enviada a Cliente" será exibida a quantidade +1:</a:t>
            </a:r>
            <a:endParaRPr lang="pt-BR" dirty="0">
              <a:solidFill>
                <a:srgbClr val="000000"/>
              </a:solidFill>
              <a:latin typeface="-apple-system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A77E744-F4FA-989A-4B78-21D7B16B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3" y="2611725"/>
            <a:ext cx="10145086" cy="25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4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6558</TotalTime>
  <Words>1266</Words>
  <Application>Microsoft Office PowerPoint</Application>
  <PresentationFormat>Widescreen</PresentationFormat>
  <Paragraphs>173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-apple-system</vt:lpstr>
      <vt:lpstr>Arial</vt:lpstr>
      <vt:lpstr>Calibri</vt:lpstr>
      <vt:lpstr>Calibri Light</vt:lpstr>
      <vt:lpstr>Tema do Office</vt:lpstr>
      <vt:lpstr>Office Theme</vt:lpstr>
      <vt:lpstr>MÓDULO –  INSPEÇÃO NA ORIGEM</vt:lpstr>
      <vt:lpstr>Apresentação do PowerPoint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  <vt:lpstr>INSPEÇÃO NA ORIGEM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DE DESENVOLVIMENTO RELEASE NOTES</dc:title>
  <dc:creator>Beatriz Anholon</dc:creator>
  <cp:lastModifiedBy>Fernanda Cardoso</cp:lastModifiedBy>
  <cp:revision>124</cp:revision>
  <dcterms:created xsi:type="dcterms:W3CDTF">2022-03-03T20:55:11Z</dcterms:created>
  <dcterms:modified xsi:type="dcterms:W3CDTF">2025-10-16T19:12:51Z</dcterms:modified>
</cp:coreProperties>
</file>