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2" r:id="rId2"/>
    <p:sldId id="456" r:id="rId3"/>
    <p:sldId id="411" r:id="rId4"/>
    <p:sldId id="458" r:id="rId5"/>
    <p:sldId id="455" r:id="rId6"/>
    <p:sldId id="447" r:id="rId7"/>
    <p:sldId id="257" r:id="rId8"/>
    <p:sldId id="425" r:id="rId9"/>
    <p:sldId id="404" r:id="rId10"/>
    <p:sldId id="451" r:id="rId11"/>
    <p:sldId id="587" r:id="rId12"/>
    <p:sldId id="452" r:id="rId13"/>
    <p:sldId id="273" r:id="rId14"/>
    <p:sldId id="258" r:id="rId15"/>
    <p:sldId id="673" r:id="rId16"/>
    <p:sldId id="426" r:id="rId17"/>
    <p:sldId id="676" r:id="rId18"/>
    <p:sldId id="427" r:id="rId19"/>
    <p:sldId id="428" r:id="rId20"/>
    <p:sldId id="449" r:id="rId21"/>
    <p:sldId id="677" r:id="rId22"/>
    <p:sldId id="363" r:id="rId23"/>
    <p:sldId id="450" r:id="rId24"/>
    <p:sldId id="429" r:id="rId25"/>
    <p:sldId id="435" r:id="rId26"/>
    <p:sldId id="418" r:id="rId27"/>
    <p:sldId id="459" r:id="rId28"/>
    <p:sldId id="643" r:id="rId29"/>
    <p:sldId id="674" r:id="rId30"/>
    <p:sldId id="752" r:id="rId31"/>
    <p:sldId id="753" r:id="rId32"/>
    <p:sldId id="754" r:id="rId33"/>
    <p:sldId id="755" r:id="rId34"/>
    <p:sldId id="756" r:id="rId35"/>
    <p:sldId id="751" r:id="rId36"/>
    <p:sldId id="750" r:id="rId37"/>
    <p:sldId id="682" r:id="rId38"/>
    <p:sldId id="684" r:id="rId39"/>
    <p:sldId id="685" r:id="rId40"/>
    <p:sldId id="688" r:id="rId41"/>
    <p:sldId id="708" r:id="rId42"/>
    <p:sldId id="689" r:id="rId43"/>
    <p:sldId id="690" r:id="rId44"/>
    <p:sldId id="757" r:id="rId45"/>
    <p:sldId id="758" r:id="rId46"/>
    <p:sldId id="759" r:id="rId47"/>
    <p:sldId id="762" r:id="rId48"/>
    <p:sldId id="776" r:id="rId49"/>
    <p:sldId id="779" r:id="rId50"/>
    <p:sldId id="778" r:id="rId51"/>
    <p:sldId id="777" r:id="rId52"/>
    <p:sldId id="760" r:id="rId53"/>
    <p:sldId id="764" r:id="rId54"/>
    <p:sldId id="765" r:id="rId55"/>
    <p:sldId id="766" r:id="rId56"/>
    <p:sldId id="767" r:id="rId57"/>
    <p:sldId id="768" r:id="rId58"/>
    <p:sldId id="761" r:id="rId59"/>
    <p:sldId id="769" r:id="rId60"/>
    <p:sldId id="770" r:id="rId61"/>
    <p:sldId id="771" r:id="rId62"/>
    <p:sldId id="772" r:id="rId63"/>
    <p:sldId id="773" r:id="rId64"/>
    <p:sldId id="774" r:id="rId65"/>
    <p:sldId id="453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F3D6B-0459-482C-A3E6-FFC2DF9A05EC}" v="8" dt="2024-04-29T18:11:22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Anholon" userId="36b8c742-92f6-4938-a644-a5be8036c77f" providerId="ADAL" clId="{F13F3D6B-0459-482C-A3E6-FFC2DF9A05EC}"/>
    <pc:docChg chg="undo custSel addSld delSld modSld sldOrd">
      <pc:chgData name="Beatriz Anholon" userId="36b8c742-92f6-4938-a644-a5be8036c77f" providerId="ADAL" clId="{F13F3D6B-0459-482C-A3E6-FFC2DF9A05EC}" dt="2024-04-29T18:11:42.590" v="976" actId="20577"/>
      <pc:docMkLst>
        <pc:docMk/>
      </pc:docMkLst>
      <pc:sldChg chg="addSp delSp modSp mod ord">
        <pc:chgData name="Beatriz Anholon" userId="36b8c742-92f6-4938-a644-a5be8036c77f" providerId="ADAL" clId="{F13F3D6B-0459-482C-A3E6-FFC2DF9A05EC}" dt="2024-04-25T16:45:57.169" v="304" actId="20577"/>
        <pc:sldMkLst>
          <pc:docMk/>
          <pc:sldMk cId="2067328539" sldId="762"/>
        </pc:sldMkLst>
        <pc:spChg chg="mod">
          <ac:chgData name="Beatriz Anholon" userId="36b8c742-92f6-4938-a644-a5be8036c77f" providerId="ADAL" clId="{F13F3D6B-0459-482C-A3E6-FFC2DF9A05EC}" dt="2024-04-25T16:36:33.083" v="13" actId="20577"/>
          <ac:spMkLst>
            <pc:docMk/>
            <pc:sldMk cId="2067328539" sldId="762"/>
            <ac:spMk id="2" creationId="{0C5D2311-3275-1F99-FA8D-597F6B19664C}"/>
          </ac:spMkLst>
        </pc:spChg>
        <pc:spChg chg="mod">
          <ac:chgData name="Beatriz Anholon" userId="36b8c742-92f6-4938-a644-a5be8036c77f" providerId="ADAL" clId="{F13F3D6B-0459-482C-A3E6-FFC2DF9A05EC}" dt="2024-04-25T16:45:57.169" v="304" actId="20577"/>
          <ac:spMkLst>
            <pc:docMk/>
            <pc:sldMk cId="2067328539" sldId="762"/>
            <ac:spMk id="21" creationId="{9254D388-0E18-7A34-2864-9DDE9F031C30}"/>
          </ac:spMkLst>
        </pc:spChg>
        <pc:picChg chg="add mod modCrop">
          <ac:chgData name="Beatriz Anholon" userId="36b8c742-92f6-4938-a644-a5be8036c77f" providerId="ADAL" clId="{F13F3D6B-0459-482C-A3E6-FFC2DF9A05EC}" dt="2024-04-25T16:43:06.073" v="239" actId="1076"/>
          <ac:picMkLst>
            <pc:docMk/>
            <pc:sldMk cId="2067328539" sldId="762"/>
            <ac:picMk id="3" creationId="{F66B407C-950A-D52D-52C3-4D3FA0D8AFD9}"/>
          </ac:picMkLst>
        </pc:picChg>
        <pc:picChg chg="del">
          <ac:chgData name="Beatriz Anholon" userId="36b8c742-92f6-4938-a644-a5be8036c77f" providerId="ADAL" clId="{F13F3D6B-0459-482C-A3E6-FFC2DF9A05EC}" dt="2024-04-25T16:36:52.268" v="21" actId="478"/>
          <ac:picMkLst>
            <pc:docMk/>
            <pc:sldMk cId="2067328539" sldId="762"/>
            <ac:picMk id="5" creationId="{2DE5A210-24EF-8788-9AF2-3F61A6A538B2}"/>
          </ac:picMkLst>
        </pc:picChg>
      </pc:sldChg>
      <pc:sldChg chg="add del">
        <pc:chgData name="Beatriz Anholon" userId="36b8c742-92f6-4938-a644-a5be8036c77f" providerId="ADAL" clId="{F13F3D6B-0459-482C-A3E6-FFC2DF9A05EC}" dt="2024-04-25T16:36:46.769" v="20" actId="47"/>
        <pc:sldMkLst>
          <pc:docMk/>
          <pc:sldMk cId="3244641099" sldId="763"/>
        </pc:sldMkLst>
      </pc:sldChg>
      <pc:sldChg chg="modSp add mod">
        <pc:chgData name="Beatriz Anholon" userId="36b8c742-92f6-4938-a644-a5be8036c77f" providerId="ADAL" clId="{F13F3D6B-0459-482C-A3E6-FFC2DF9A05EC}" dt="2024-04-25T16:46:17.905" v="314" actId="20577"/>
        <pc:sldMkLst>
          <pc:docMk/>
          <pc:sldMk cId="1408909571" sldId="764"/>
        </pc:sldMkLst>
        <pc:spChg chg="mod">
          <ac:chgData name="Beatriz Anholon" userId="36b8c742-92f6-4938-a644-a5be8036c77f" providerId="ADAL" clId="{F13F3D6B-0459-482C-A3E6-FFC2DF9A05EC}" dt="2024-04-25T16:46:17.905" v="314" actId="20577"/>
          <ac:spMkLst>
            <pc:docMk/>
            <pc:sldMk cId="1408909571" sldId="764"/>
            <ac:spMk id="21" creationId="{9254D388-0E18-7A34-2864-9DDE9F031C30}"/>
          </ac:spMkLst>
        </pc:spChg>
      </pc:sldChg>
      <pc:sldChg chg="add">
        <pc:chgData name="Beatriz Anholon" userId="36b8c742-92f6-4938-a644-a5be8036c77f" providerId="ADAL" clId="{F13F3D6B-0459-482C-A3E6-FFC2DF9A05EC}" dt="2024-04-25T16:45:00.298" v="258"/>
        <pc:sldMkLst>
          <pc:docMk/>
          <pc:sldMk cId="3927356360" sldId="765"/>
        </pc:sldMkLst>
      </pc:sldChg>
      <pc:sldChg chg="modSp add mod">
        <pc:chgData name="Beatriz Anholon" userId="36b8c742-92f6-4938-a644-a5be8036c77f" providerId="ADAL" clId="{F13F3D6B-0459-482C-A3E6-FFC2DF9A05EC}" dt="2024-04-29T18:09:02.251" v="778" actId="20577"/>
        <pc:sldMkLst>
          <pc:docMk/>
          <pc:sldMk cId="2126987556" sldId="766"/>
        </pc:sldMkLst>
        <pc:spChg chg="mod">
          <ac:chgData name="Beatriz Anholon" userId="36b8c742-92f6-4938-a644-a5be8036c77f" providerId="ADAL" clId="{F13F3D6B-0459-482C-A3E6-FFC2DF9A05EC}" dt="2024-04-29T18:09:02.251" v="778" actId="20577"/>
          <ac:spMkLst>
            <pc:docMk/>
            <pc:sldMk cId="2126987556" sldId="766"/>
            <ac:spMk id="8" creationId="{FF5BCDB1-667D-3DA2-2C87-455148713C54}"/>
          </ac:spMkLst>
        </pc:spChg>
      </pc:sldChg>
      <pc:sldChg chg="modSp add mod">
        <pc:chgData name="Beatriz Anholon" userId="36b8c742-92f6-4938-a644-a5be8036c77f" providerId="ADAL" clId="{F13F3D6B-0459-482C-A3E6-FFC2DF9A05EC}" dt="2024-04-29T18:11:42.590" v="976" actId="20577"/>
        <pc:sldMkLst>
          <pc:docMk/>
          <pc:sldMk cId="3495448376" sldId="767"/>
        </pc:sldMkLst>
        <pc:spChg chg="mod">
          <ac:chgData name="Beatriz Anholon" userId="36b8c742-92f6-4938-a644-a5be8036c77f" providerId="ADAL" clId="{F13F3D6B-0459-482C-A3E6-FFC2DF9A05EC}" dt="2024-04-29T18:11:42.590" v="976" actId="20577"/>
          <ac:spMkLst>
            <pc:docMk/>
            <pc:sldMk cId="3495448376" sldId="767"/>
            <ac:spMk id="8" creationId="{FF5BCDB1-667D-3DA2-2C87-455148713C54}"/>
          </ac:spMkLst>
        </pc:spChg>
      </pc:sldChg>
      <pc:sldChg chg="add">
        <pc:chgData name="Beatriz Anholon" userId="36b8c742-92f6-4938-a644-a5be8036c77f" providerId="ADAL" clId="{F13F3D6B-0459-482C-A3E6-FFC2DF9A05EC}" dt="2024-04-25T16:45:00.298" v="258"/>
        <pc:sldMkLst>
          <pc:docMk/>
          <pc:sldMk cId="175136959" sldId="768"/>
        </pc:sldMkLst>
      </pc:sldChg>
      <pc:sldChg chg="modSp add mod">
        <pc:chgData name="Beatriz Anholon" userId="36b8c742-92f6-4938-a644-a5be8036c77f" providerId="ADAL" clId="{F13F3D6B-0459-482C-A3E6-FFC2DF9A05EC}" dt="2024-04-25T17:03:46.441" v="406" actId="1036"/>
        <pc:sldMkLst>
          <pc:docMk/>
          <pc:sldMk cId="1997723166" sldId="769"/>
        </pc:sldMkLst>
        <pc:spChg chg="mod">
          <ac:chgData name="Beatriz Anholon" userId="36b8c742-92f6-4938-a644-a5be8036c77f" providerId="ADAL" clId="{F13F3D6B-0459-482C-A3E6-FFC2DF9A05EC}" dt="2024-04-25T16:54:12.487" v="346" actId="20577"/>
          <ac:spMkLst>
            <pc:docMk/>
            <pc:sldMk cId="1997723166" sldId="769"/>
            <ac:spMk id="21" creationId="{9254D388-0E18-7A34-2864-9DDE9F031C30}"/>
          </ac:spMkLst>
        </pc:spChg>
        <pc:picChg chg="mod">
          <ac:chgData name="Beatriz Anholon" userId="36b8c742-92f6-4938-a644-a5be8036c77f" providerId="ADAL" clId="{F13F3D6B-0459-482C-A3E6-FFC2DF9A05EC}" dt="2024-04-25T17:03:46.441" v="406" actId="1036"/>
          <ac:picMkLst>
            <pc:docMk/>
            <pc:sldMk cId="1997723166" sldId="769"/>
            <ac:picMk id="5" creationId="{6A3D08E5-1DAD-AC6A-90E2-1A98B84C9E74}"/>
          </ac:picMkLst>
        </pc:picChg>
      </pc:sldChg>
      <pc:sldChg chg="modSp add mod">
        <pc:chgData name="Beatriz Anholon" userId="36b8c742-92f6-4938-a644-a5be8036c77f" providerId="ADAL" clId="{F13F3D6B-0459-482C-A3E6-FFC2DF9A05EC}" dt="2024-04-25T17:03:56.934" v="408" actId="14100"/>
        <pc:sldMkLst>
          <pc:docMk/>
          <pc:sldMk cId="269017290" sldId="770"/>
        </pc:sldMkLst>
        <pc:spChg chg="mod">
          <ac:chgData name="Beatriz Anholon" userId="36b8c742-92f6-4938-a644-a5be8036c77f" providerId="ADAL" clId="{F13F3D6B-0459-482C-A3E6-FFC2DF9A05EC}" dt="2024-04-25T17:03:56.934" v="408" actId="14100"/>
          <ac:spMkLst>
            <pc:docMk/>
            <pc:sldMk cId="269017290" sldId="770"/>
            <ac:spMk id="8" creationId="{FF5BCDB1-667D-3DA2-2C87-455148713C54}"/>
          </ac:spMkLst>
        </pc:spChg>
      </pc:sldChg>
      <pc:sldChg chg="modSp add mod">
        <pc:chgData name="Beatriz Anholon" userId="36b8c742-92f6-4938-a644-a5be8036c77f" providerId="ADAL" clId="{F13F3D6B-0459-482C-A3E6-FFC2DF9A05EC}" dt="2024-04-25T17:00:19.815" v="390" actId="1076"/>
        <pc:sldMkLst>
          <pc:docMk/>
          <pc:sldMk cId="782077127" sldId="771"/>
        </pc:sldMkLst>
        <pc:spChg chg="mod">
          <ac:chgData name="Beatriz Anholon" userId="36b8c742-92f6-4938-a644-a5be8036c77f" providerId="ADAL" clId="{F13F3D6B-0459-482C-A3E6-FFC2DF9A05EC}" dt="2024-04-25T17:00:19.815" v="390" actId="1076"/>
          <ac:spMkLst>
            <pc:docMk/>
            <pc:sldMk cId="782077127" sldId="771"/>
            <ac:spMk id="8" creationId="{FF5BCDB1-667D-3DA2-2C87-455148713C54}"/>
          </ac:spMkLst>
        </pc:spChg>
        <pc:picChg chg="mod">
          <ac:chgData name="Beatriz Anholon" userId="36b8c742-92f6-4938-a644-a5be8036c77f" providerId="ADAL" clId="{F13F3D6B-0459-482C-A3E6-FFC2DF9A05EC}" dt="2024-04-25T16:55:17.249" v="380" actId="1076"/>
          <ac:picMkLst>
            <pc:docMk/>
            <pc:sldMk cId="782077127" sldId="771"/>
            <ac:picMk id="5" creationId="{540CCD04-40E2-1CD4-DDFB-C14D1459EBE8}"/>
          </ac:picMkLst>
        </pc:picChg>
      </pc:sldChg>
      <pc:sldChg chg="modSp add mod">
        <pc:chgData name="Beatriz Anholon" userId="36b8c742-92f6-4938-a644-a5be8036c77f" providerId="ADAL" clId="{F13F3D6B-0459-482C-A3E6-FFC2DF9A05EC}" dt="2024-04-25T17:04:35.580" v="416" actId="1076"/>
        <pc:sldMkLst>
          <pc:docMk/>
          <pc:sldMk cId="2621335732" sldId="772"/>
        </pc:sldMkLst>
        <pc:spChg chg="mod">
          <ac:chgData name="Beatriz Anholon" userId="36b8c742-92f6-4938-a644-a5be8036c77f" providerId="ADAL" clId="{F13F3D6B-0459-482C-A3E6-FFC2DF9A05EC}" dt="2024-04-25T17:04:30.585" v="414" actId="1076"/>
          <ac:spMkLst>
            <pc:docMk/>
            <pc:sldMk cId="2621335732" sldId="772"/>
            <ac:spMk id="2" creationId="{0C5D2311-3275-1F99-FA8D-597F6B19664C}"/>
          </ac:spMkLst>
        </pc:spChg>
        <pc:spChg chg="mod">
          <ac:chgData name="Beatriz Anholon" userId="36b8c742-92f6-4938-a644-a5be8036c77f" providerId="ADAL" clId="{F13F3D6B-0459-482C-A3E6-FFC2DF9A05EC}" dt="2024-04-25T17:04:34.425" v="415" actId="1076"/>
          <ac:spMkLst>
            <pc:docMk/>
            <pc:sldMk cId="2621335732" sldId="772"/>
            <ac:spMk id="8" creationId="{FF5BCDB1-667D-3DA2-2C87-455148713C54}"/>
          </ac:spMkLst>
        </pc:spChg>
        <pc:picChg chg="mod">
          <ac:chgData name="Beatriz Anholon" userId="36b8c742-92f6-4938-a644-a5be8036c77f" providerId="ADAL" clId="{F13F3D6B-0459-482C-A3E6-FFC2DF9A05EC}" dt="2024-04-25T17:04:35.580" v="416" actId="1076"/>
          <ac:picMkLst>
            <pc:docMk/>
            <pc:sldMk cId="2621335732" sldId="772"/>
            <ac:picMk id="5" creationId="{55511B48-FE2B-EDED-5E8B-E9EB80EB49EC}"/>
          </ac:picMkLst>
        </pc:picChg>
      </pc:sldChg>
      <pc:sldChg chg="delSp modSp add mod">
        <pc:chgData name="Beatriz Anholon" userId="36b8c742-92f6-4938-a644-a5be8036c77f" providerId="ADAL" clId="{F13F3D6B-0459-482C-A3E6-FFC2DF9A05EC}" dt="2024-04-25T17:04:48.932" v="422" actId="20577"/>
        <pc:sldMkLst>
          <pc:docMk/>
          <pc:sldMk cId="2990385357" sldId="773"/>
        </pc:sldMkLst>
        <pc:spChg chg="mod">
          <ac:chgData name="Beatriz Anholon" userId="36b8c742-92f6-4938-a644-a5be8036c77f" providerId="ADAL" clId="{F13F3D6B-0459-482C-A3E6-FFC2DF9A05EC}" dt="2024-04-25T16:58:29.887" v="387" actId="1076"/>
          <ac:spMkLst>
            <pc:docMk/>
            <pc:sldMk cId="2990385357" sldId="773"/>
            <ac:spMk id="2" creationId="{0C5D2311-3275-1F99-FA8D-597F6B19664C}"/>
          </ac:spMkLst>
        </pc:spChg>
        <pc:spChg chg="mod">
          <ac:chgData name="Beatriz Anholon" userId="36b8c742-92f6-4938-a644-a5be8036c77f" providerId="ADAL" clId="{F13F3D6B-0459-482C-A3E6-FFC2DF9A05EC}" dt="2024-04-25T17:04:48.932" v="422" actId="20577"/>
          <ac:spMkLst>
            <pc:docMk/>
            <pc:sldMk cId="2990385357" sldId="773"/>
            <ac:spMk id="8" creationId="{FF5BCDB1-667D-3DA2-2C87-455148713C54}"/>
          </ac:spMkLst>
        </pc:spChg>
        <pc:picChg chg="del">
          <ac:chgData name="Beatriz Anholon" userId="36b8c742-92f6-4938-a644-a5be8036c77f" providerId="ADAL" clId="{F13F3D6B-0459-482C-A3E6-FFC2DF9A05EC}" dt="2024-04-25T16:58:05.687" v="382" actId="478"/>
          <ac:picMkLst>
            <pc:docMk/>
            <pc:sldMk cId="2990385357" sldId="773"/>
            <ac:picMk id="7" creationId="{9EE1DC90-50A0-A1BE-BD09-E49C669C36E8}"/>
          </ac:picMkLst>
        </pc:picChg>
        <pc:picChg chg="mod">
          <ac:chgData name="Beatriz Anholon" userId="36b8c742-92f6-4938-a644-a5be8036c77f" providerId="ADAL" clId="{F13F3D6B-0459-482C-A3E6-FFC2DF9A05EC}" dt="2024-04-25T16:58:08.737" v="383" actId="14100"/>
          <ac:picMkLst>
            <pc:docMk/>
            <pc:sldMk cId="2990385357" sldId="773"/>
            <ac:picMk id="10" creationId="{D84DE7C8-7D5E-EC5F-3E84-B25CA9604828}"/>
          </ac:picMkLst>
        </pc:picChg>
      </pc:sldChg>
      <pc:sldChg chg="modSp add mod">
        <pc:chgData name="Beatriz Anholon" userId="36b8c742-92f6-4938-a644-a5be8036c77f" providerId="ADAL" clId="{F13F3D6B-0459-482C-A3E6-FFC2DF9A05EC}" dt="2024-04-25T17:01:08.907" v="399" actId="1035"/>
        <pc:sldMkLst>
          <pc:docMk/>
          <pc:sldMk cId="2927564067" sldId="774"/>
        </pc:sldMkLst>
        <pc:spChg chg="mod">
          <ac:chgData name="Beatriz Anholon" userId="36b8c742-92f6-4938-a644-a5be8036c77f" providerId="ADAL" clId="{F13F3D6B-0459-482C-A3E6-FFC2DF9A05EC}" dt="2024-04-25T17:01:08.907" v="399" actId="1035"/>
          <ac:spMkLst>
            <pc:docMk/>
            <pc:sldMk cId="2927564067" sldId="774"/>
            <ac:spMk id="8" creationId="{FF5BCDB1-667D-3DA2-2C87-455148713C54}"/>
          </ac:spMkLst>
        </pc:spChg>
        <pc:picChg chg="mod">
          <ac:chgData name="Beatriz Anholon" userId="36b8c742-92f6-4938-a644-a5be8036c77f" providerId="ADAL" clId="{F13F3D6B-0459-482C-A3E6-FFC2DF9A05EC}" dt="2024-04-25T17:00:58.125" v="393" actId="1076"/>
          <ac:picMkLst>
            <pc:docMk/>
            <pc:sldMk cId="2927564067" sldId="774"/>
            <ac:picMk id="5" creationId="{9DA6AFC6-2E89-B5AF-7EFF-6B5D0609C448}"/>
          </ac:picMkLst>
        </pc:picChg>
      </pc:sldChg>
      <pc:sldChg chg="addSp modSp add mod">
        <pc:chgData name="Beatriz Anholon" userId="36b8c742-92f6-4938-a644-a5be8036c77f" providerId="ADAL" clId="{F13F3D6B-0459-482C-A3E6-FFC2DF9A05EC}" dt="2024-04-29T18:09:10.018" v="780" actId="207"/>
        <pc:sldMkLst>
          <pc:docMk/>
          <pc:sldMk cId="2420463121" sldId="776"/>
        </pc:sldMkLst>
        <pc:spChg chg="add mod">
          <ac:chgData name="Beatriz Anholon" userId="36b8c742-92f6-4938-a644-a5be8036c77f" providerId="ADAL" clId="{F13F3D6B-0459-482C-A3E6-FFC2DF9A05EC}" dt="2024-04-25T16:38:21.012" v="151" actId="1076"/>
          <ac:spMkLst>
            <pc:docMk/>
            <pc:sldMk cId="2420463121" sldId="776"/>
            <ac:spMk id="3" creationId="{F0351233-93E3-9AB1-863B-CDF5BB7110C8}"/>
          </ac:spMkLst>
        </pc:spChg>
        <pc:spChg chg="mod">
          <ac:chgData name="Beatriz Anholon" userId="36b8c742-92f6-4938-a644-a5be8036c77f" providerId="ADAL" clId="{F13F3D6B-0459-482C-A3E6-FFC2DF9A05EC}" dt="2024-04-29T18:09:10.018" v="780" actId="207"/>
          <ac:spMkLst>
            <pc:docMk/>
            <pc:sldMk cId="2420463121" sldId="776"/>
            <ac:spMk id="8" creationId="{FF5BCDB1-667D-3DA2-2C87-455148713C54}"/>
          </ac:spMkLst>
        </pc:spChg>
        <pc:picChg chg="mod modCrop">
          <ac:chgData name="Beatriz Anholon" userId="36b8c742-92f6-4938-a644-a5be8036c77f" providerId="ADAL" clId="{F13F3D6B-0459-482C-A3E6-FFC2DF9A05EC}" dt="2024-04-25T16:38:56.960" v="154" actId="1076"/>
          <ac:picMkLst>
            <pc:docMk/>
            <pc:sldMk cId="2420463121" sldId="776"/>
            <ac:picMk id="6" creationId="{DF4B545D-09CF-F4D2-2629-A2A103BD0FD9}"/>
          </ac:picMkLst>
        </pc:picChg>
      </pc:sldChg>
      <pc:sldChg chg="addSp modSp add mod">
        <pc:chgData name="Beatriz Anholon" userId="36b8c742-92f6-4938-a644-a5be8036c77f" providerId="ADAL" clId="{F13F3D6B-0459-482C-A3E6-FFC2DF9A05EC}" dt="2024-04-29T18:11:24.766" v="974" actId="1076"/>
        <pc:sldMkLst>
          <pc:docMk/>
          <pc:sldMk cId="3469270347" sldId="777"/>
        </pc:sldMkLst>
        <pc:spChg chg="add mod">
          <ac:chgData name="Beatriz Anholon" userId="36b8c742-92f6-4938-a644-a5be8036c77f" providerId="ADAL" clId="{F13F3D6B-0459-482C-A3E6-FFC2DF9A05EC}" dt="2024-04-29T18:11:21.233" v="972" actId="1076"/>
          <ac:spMkLst>
            <pc:docMk/>
            <pc:sldMk cId="3469270347" sldId="777"/>
            <ac:spMk id="2" creationId="{78CCB27C-1255-DDEE-4E94-938444210606}"/>
          </ac:spMkLst>
        </pc:spChg>
        <pc:spChg chg="add mod">
          <ac:chgData name="Beatriz Anholon" userId="36b8c742-92f6-4938-a644-a5be8036c77f" providerId="ADAL" clId="{F13F3D6B-0459-482C-A3E6-FFC2DF9A05EC}" dt="2024-04-29T18:11:24.766" v="974" actId="1076"/>
          <ac:spMkLst>
            <pc:docMk/>
            <pc:sldMk cId="3469270347" sldId="777"/>
            <ac:spMk id="3" creationId="{D7CCAECE-87D0-205B-D9D2-14B5F9BC26B8}"/>
          </ac:spMkLst>
        </pc:spChg>
        <pc:spChg chg="mod">
          <ac:chgData name="Beatriz Anholon" userId="36b8c742-92f6-4938-a644-a5be8036c77f" providerId="ADAL" clId="{F13F3D6B-0459-482C-A3E6-FFC2DF9A05EC}" dt="2024-04-29T18:09:52.312" v="806" actId="20577"/>
          <ac:spMkLst>
            <pc:docMk/>
            <pc:sldMk cId="3469270347" sldId="777"/>
            <ac:spMk id="8" creationId="{6B9A5B5D-6346-A6E8-705C-E74E60725EF4}"/>
          </ac:spMkLst>
        </pc:spChg>
        <pc:spChg chg="mod">
          <ac:chgData name="Beatriz Anholon" userId="36b8c742-92f6-4938-a644-a5be8036c77f" providerId="ADAL" clId="{F13F3D6B-0459-482C-A3E6-FFC2DF9A05EC}" dt="2024-04-29T18:11:12.245" v="970" actId="20577"/>
          <ac:spMkLst>
            <pc:docMk/>
            <pc:sldMk cId="3469270347" sldId="777"/>
            <ac:spMk id="12" creationId="{2F1D2875-F385-E593-4A8D-529908E7D6D5}"/>
          </ac:spMkLst>
        </pc:spChg>
        <pc:picChg chg="mod">
          <ac:chgData name="Beatriz Anholon" userId="36b8c742-92f6-4938-a644-a5be8036c77f" providerId="ADAL" clId="{F13F3D6B-0459-482C-A3E6-FFC2DF9A05EC}" dt="2024-04-29T18:11:15.625" v="971" actId="1076"/>
          <ac:picMkLst>
            <pc:docMk/>
            <pc:sldMk cId="3469270347" sldId="777"/>
            <ac:picMk id="11" creationId="{FDE7D156-CD16-7078-AA90-84BE2046079D}"/>
          </ac:picMkLst>
        </pc:picChg>
      </pc:sldChg>
      <pc:sldChg chg="addSp delSp modSp add mod ord">
        <pc:chgData name="Beatriz Anholon" userId="36b8c742-92f6-4938-a644-a5be8036c77f" providerId="ADAL" clId="{F13F3D6B-0459-482C-A3E6-FFC2DF9A05EC}" dt="2024-04-29T18:09:37.013" v="784"/>
        <pc:sldMkLst>
          <pc:docMk/>
          <pc:sldMk cId="2066974374" sldId="778"/>
        </pc:sldMkLst>
        <pc:spChg chg="add mod">
          <ac:chgData name="Beatriz Anholon" userId="36b8c742-92f6-4938-a644-a5be8036c77f" providerId="ADAL" clId="{F13F3D6B-0459-482C-A3E6-FFC2DF9A05EC}" dt="2024-04-29T18:08:47.506" v="765" actId="207"/>
          <ac:spMkLst>
            <pc:docMk/>
            <pc:sldMk cId="2066974374" sldId="778"/>
            <ac:spMk id="3" creationId="{F967D360-CA53-EC56-5552-2DF524DD50C0}"/>
          </ac:spMkLst>
        </pc:spChg>
        <pc:spChg chg="mod">
          <ac:chgData name="Beatriz Anholon" userId="36b8c742-92f6-4938-a644-a5be8036c77f" providerId="ADAL" clId="{F13F3D6B-0459-482C-A3E6-FFC2DF9A05EC}" dt="2024-04-29T18:06:08.018" v="429" actId="20577"/>
          <ac:spMkLst>
            <pc:docMk/>
            <pc:sldMk cId="2066974374" sldId="778"/>
            <ac:spMk id="8" creationId="{FF5BCDB1-667D-3DA2-2C87-455148713C54}"/>
          </ac:spMkLst>
        </pc:spChg>
        <pc:picChg chg="mod">
          <ac:chgData name="Beatriz Anholon" userId="36b8c742-92f6-4938-a644-a5be8036c77f" providerId="ADAL" clId="{F13F3D6B-0459-482C-A3E6-FFC2DF9A05EC}" dt="2024-04-29T18:06:10.341" v="430" actId="1076"/>
          <ac:picMkLst>
            <pc:docMk/>
            <pc:sldMk cId="2066974374" sldId="778"/>
            <ac:picMk id="5" creationId="{159A9217-C6A7-0DA1-A21F-4DEF2A4AF0C1}"/>
          </ac:picMkLst>
        </pc:picChg>
        <pc:picChg chg="mod">
          <ac:chgData name="Beatriz Anholon" userId="36b8c742-92f6-4938-a644-a5be8036c77f" providerId="ADAL" clId="{F13F3D6B-0459-482C-A3E6-FFC2DF9A05EC}" dt="2024-04-29T18:06:22.252" v="434" actId="1076"/>
          <ac:picMkLst>
            <pc:docMk/>
            <pc:sldMk cId="2066974374" sldId="778"/>
            <ac:picMk id="9" creationId="{6B5CCAAF-0096-4953-965F-7D38C05E11F1}"/>
          </ac:picMkLst>
        </pc:picChg>
        <pc:picChg chg="del">
          <ac:chgData name="Beatriz Anholon" userId="36b8c742-92f6-4938-a644-a5be8036c77f" providerId="ADAL" clId="{F13F3D6B-0459-482C-A3E6-FFC2DF9A05EC}" dt="2024-04-29T18:06:15.415" v="431" actId="478"/>
          <ac:picMkLst>
            <pc:docMk/>
            <pc:sldMk cId="2066974374" sldId="778"/>
            <ac:picMk id="11" creationId="{E05BA395-30F7-B0B0-944C-FBAE8F24F399}"/>
          </ac:picMkLst>
        </pc:picChg>
      </pc:sldChg>
      <pc:sldChg chg="addSp modSp add mod ord">
        <pc:chgData name="Beatriz Anholon" userId="36b8c742-92f6-4938-a644-a5be8036c77f" providerId="ADAL" clId="{F13F3D6B-0459-482C-A3E6-FFC2DF9A05EC}" dt="2024-04-29T18:09:28.946" v="782"/>
        <pc:sldMkLst>
          <pc:docMk/>
          <pc:sldMk cId="4093917328" sldId="779"/>
        </pc:sldMkLst>
        <pc:spChg chg="add mod">
          <ac:chgData name="Beatriz Anholon" userId="36b8c742-92f6-4938-a644-a5be8036c77f" providerId="ADAL" clId="{F13F3D6B-0459-482C-A3E6-FFC2DF9A05EC}" dt="2024-04-29T18:08:41.949" v="763" actId="207"/>
          <ac:spMkLst>
            <pc:docMk/>
            <pc:sldMk cId="4093917328" sldId="779"/>
            <ac:spMk id="3" creationId="{A5E12090-E915-4F21-6003-559DC95112E4}"/>
          </ac:spMkLst>
        </pc:spChg>
        <pc:spChg chg="mod">
          <ac:chgData name="Beatriz Anholon" userId="36b8c742-92f6-4938-a644-a5be8036c77f" providerId="ADAL" clId="{F13F3D6B-0459-482C-A3E6-FFC2DF9A05EC}" dt="2024-04-29T18:07:50.627" v="601" actId="14100"/>
          <ac:spMkLst>
            <pc:docMk/>
            <pc:sldMk cId="4093917328" sldId="779"/>
            <ac:spMk id="8" creationId="{FF5BCDB1-667D-3DA2-2C87-455148713C54}"/>
          </ac:spMkLst>
        </pc:spChg>
        <pc:picChg chg="mod modCrop">
          <ac:chgData name="Beatriz Anholon" userId="36b8c742-92f6-4938-a644-a5be8036c77f" providerId="ADAL" clId="{F13F3D6B-0459-482C-A3E6-FFC2DF9A05EC}" dt="2024-04-29T18:07:42.322" v="597" actId="732"/>
          <ac:picMkLst>
            <pc:docMk/>
            <pc:sldMk cId="4093917328" sldId="779"/>
            <ac:picMk id="6" creationId="{6043D527-9CD8-7949-7D27-763A1C2F40FC}"/>
          </ac:picMkLst>
        </pc:picChg>
      </pc:sldChg>
    </pc:docChg>
  </pc:docChgLst>
  <pc:docChgLst>
    <pc:chgData name="Beatriz Anholon" userId="36b8c742-92f6-4938-a644-a5be8036c77f" providerId="ADAL" clId="{68F63726-1B2D-4AE1-AE77-FBFF24B74500}"/>
    <pc:docChg chg="custSel addSld modSld sldOrd">
      <pc:chgData name="Beatriz Anholon" userId="36b8c742-92f6-4938-a644-a5be8036c77f" providerId="ADAL" clId="{68F63726-1B2D-4AE1-AE77-FBFF24B74500}" dt="2024-04-17T18:40:57.541" v="83" actId="20577"/>
      <pc:docMkLst>
        <pc:docMk/>
      </pc:docMkLst>
      <pc:sldChg chg="modSp mod">
        <pc:chgData name="Beatriz Anholon" userId="36b8c742-92f6-4938-a644-a5be8036c77f" providerId="ADAL" clId="{68F63726-1B2D-4AE1-AE77-FBFF24B74500}" dt="2024-04-17T18:36:17.946" v="29" actId="20577"/>
        <pc:sldMkLst>
          <pc:docMk/>
          <pc:sldMk cId="3715992750" sldId="682"/>
        </pc:sldMkLst>
        <pc:spChg chg="mod">
          <ac:chgData name="Beatriz Anholon" userId="36b8c742-92f6-4938-a644-a5be8036c77f" providerId="ADAL" clId="{68F63726-1B2D-4AE1-AE77-FBFF24B74500}" dt="2024-04-17T18:36:17.946" v="29" actId="20577"/>
          <ac:spMkLst>
            <pc:docMk/>
            <pc:sldMk cId="3715992750" sldId="682"/>
            <ac:spMk id="8" creationId="{0A4E910C-0790-4833-874E-1E38F07EDF82}"/>
          </ac:spMkLst>
        </pc:spChg>
      </pc:sldChg>
      <pc:sldChg chg="modSp add mod ord">
        <pc:chgData name="Beatriz Anholon" userId="36b8c742-92f6-4938-a644-a5be8036c77f" providerId="ADAL" clId="{68F63726-1B2D-4AE1-AE77-FBFF24B74500}" dt="2024-04-17T18:36:45.676" v="48" actId="20577"/>
        <pc:sldMkLst>
          <pc:docMk/>
          <pc:sldMk cId="3630266632" sldId="759"/>
        </pc:sldMkLst>
        <pc:spChg chg="mod">
          <ac:chgData name="Beatriz Anholon" userId="36b8c742-92f6-4938-a644-a5be8036c77f" providerId="ADAL" clId="{68F63726-1B2D-4AE1-AE77-FBFF24B74500}" dt="2024-04-17T18:36:45.676" v="48" actId="20577"/>
          <ac:spMkLst>
            <pc:docMk/>
            <pc:sldMk cId="3630266632" sldId="759"/>
            <ac:spMk id="8" creationId="{0A4E910C-0790-4833-874E-1E38F07EDF82}"/>
          </ac:spMkLst>
        </pc:spChg>
      </pc:sldChg>
      <pc:sldChg chg="modSp add mod">
        <pc:chgData name="Beatriz Anholon" userId="36b8c742-92f6-4938-a644-a5be8036c77f" providerId="ADAL" clId="{68F63726-1B2D-4AE1-AE77-FBFF24B74500}" dt="2024-04-17T18:36:51.516" v="55" actId="20577"/>
        <pc:sldMkLst>
          <pc:docMk/>
          <pc:sldMk cId="1918884090" sldId="760"/>
        </pc:sldMkLst>
        <pc:spChg chg="mod">
          <ac:chgData name="Beatriz Anholon" userId="36b8c742-92f6-4938-a644-a5be8036c77f" providerId="ADAL" clId="{68F63726-1B2D-4AE1-AE77-FBFF24B74500}" dt="2024-04-17T18:36:51.516" v="55" actId="20577"/>
          <ac:spMkLst>
            <pc:docMk/>
            <pc:sldMk cId="1918884090" sldId="760"/>
            <ac:spMk id="8" creationId="{0A4E910C-0790-4833-874E-1E38F07EDF82}"/>
          </ac:spMkLst>
        </pc:spChg>
      </pc:sldChg>
      <pc:sldChg chg="modSp add mod">
        <pc:chgData name="Beatriz Anholon" userId="36b8c742-92f6-4938-a644-a5be8036c77f" providerId="ADAL" clId="{68F63726-1B2D-4AE1-AE77-FBFF24B74500}" dt="2024-04-17T18:37:06.093" v="71" actId="255"/>
        <pc:sldMkLst>
          <pc:docMk/>
          <pc:sldMk cId="2822158523" sldId="761"/>
        </pc:sldMkLst>
        <pc:spChg chg="mod">
          <ac:chgData name="Beatriz Anholon" userId="36b8c742-92f6-4938-a644-a5be8036c77f" providerId="ADAL" clId="{68F63726-1B2D-4AE1-AE77-FBFF24B74500}" dt="2024-04-17T18:37:06.093" v="71" actId="255"/>
          <ac:spMkLst>
            <pc:docMk/>
            <pc:sldMk cId="2822158523" sldId="761"/>
            <ac:spMk id="8" creationId="{0A4E910C-0790-4833-874E-1E38F07EDF82}"/>
          </ac:spMkLst>
        </pc:spChg>
      </pc:sldChg>
      <pc:sldChg chg="modSp add mod ord">
        <pc:chgData name="Beatriz Anholon" userId="36b8c742-92f6-4938-a644-a5be8036c77f" providerId="ADAL" clId="{68F63726-1B2D-4AE1-AE77-FBFF24B74500}" dt="2024-04-17T18:40:57.541" v="83" actId="20577"/>
        <pc:sldMkLst>
          <pc:docMk/>
          <pc:sldMk cId="2067328539" sldId="762"/>
        </pc:sldMkLst>
        <pc:spChg chg="mod">
          <ac:chgData name="Beatriz Anholon" userId="36b8c742-92f6-4938-a644-a5be8036c77f" providerId="ADAL" clId="{68F63726-1B2D-4AE1-AE77-FBFF24B74500}" dt="2024-04-17T18:40:57.541" v="83" actId="20577"/>
          <ac:spMkLst>
            <pc:docMk/>
            <pc:sldMk cId="2067328539" sldId="762"/>
            <ac:spMk id="2" creationId="{0C5D2311-3275-1F99-FA8D-597F6B1966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534DA-8F3F-4AC1-BE38-5D23334FCBAC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3AE4-CCB8-40FA-B36D-B9485F55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2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5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29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78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3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60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41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863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78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01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84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61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482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46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988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31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129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44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03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87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2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18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4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22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3AE4-CCB8-40FA-B36D-B9485F555DAE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FB1A7-3778-4CCF-B659-197443D69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1D21-F88E-4A40-9E7C-10E254581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0F102-6CA7-4895-99DE-50916869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14A25-1386-45E5-8E55-391C7660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1C2672-BCC6-474B-905C-07F1B45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6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48336-D977-4961-BE8A-B0D72D63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179B2D-4F99-4741-922B-8DD06D3FF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AE6F5-C2DD-4BCD-84F9-C710867B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FCE0D2-C51B-4825-9508-26C46242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ED51A-1195-4589-8602-974E2B1D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7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017B31-16B6-4D14-B093-FDBCD901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16AE27-8B89-4D0B-9F41-F31FC8FD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C4E5A-630F-4D8F-BFD9-9F2379DB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44E0D-9BDD-4306-ABE4-B98965CD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EB6B8D-CC4B-4BDF-9EC3-1A0B54E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72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55798-8F69-4E99-B28A-615B8FE1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49C6D-2855-4D93-AD35-D2113DCBD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485BF-F8D4-4AC4-B415-C6A798C2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D918B-3851-4F63-BA18-63A5F74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EED7D8-1B22-4603-A231-6DDFB179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9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7AA91-C713-4B32-A73B-5A2C23A0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1A67BD-BC37-4752-91D5-FEF5CF1A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40B321-21CF-4333-9B4F-46B68FBF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834882-95A3-4A68-A8AB-6A6E74AB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F2E952-33DE-4046-9F6B-79FA46BD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0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75D1D-B885-4439-A6B3-17C3527C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C227B-BBDB-459E-B24B-04ED49627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6B113B-54CC-43D1-B5AD-DF74A9A88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28F881-06DE-4953-8329-88C8A3F9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4197C7-824C-44CC-BA3E-7D349048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CAFE58-E866-4473-83F1-7C80E3B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8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CE05-C6C0-41A1-BC90-87DE1FA2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17957-A881-41AD-9129-1FEF9990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32193D-B4DD-423C-AA69-62B01D67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1D1C51-2C8B-4635-A9F5-9C018E9F1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D736E5-CB01-48D7-A7DB-B92D12EA0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A1A7AF-F594-4844-8C7C-F81876FE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70790D-98DC-4743-9604-9CB84EDE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C141E1-B54C-4356-B39E-AEBB39D5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E8099-0AE2-47B8-9246-A456E4DC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D00042-E9FD-4D0B-91C5-5DE4D0C1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AF499B-D1F4-4885-85D3-E885355B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B9FB83-19B7-4AAA-BDF2-F7F07B32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C238E6-CDA6-4649-9430-3C48CD7E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189EAA-B3F7-4D5F-B52F-35E365E0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AFA5FD-1A6A-4018-BF7C-14F6148D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0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C8246-D31F-4C6E-A4D3-65573857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CAF8D-42E1-4CC9-9561-3A479D2E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CE95F2-1938-4FED-AAD9-25536354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81A642-58BD-4C98-9161-5DB98783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F1460D-50D8-43B8-9CBF-8F641841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CF0E65-047F-4EB4-BC7D-E173DEA5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C1D9D-5D65-44EC-8508-8EBCCF47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2C68B7-1552-4C88-BF1C-FF65A09F1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3A63BF-8973-45C1-AAEC-0C31C8B0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C14FD6-13BC-41A7-9586-89B6BE47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0F985F-7D80-47B6-BFA1-161DE2B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CED2B8-C6F3-4418-AE58-699D7D37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ECA064-0A59-463A-A0DE-E31FEADA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5E4CB-D9E7-4D32-A35B-C6350EBA3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1B92AA-0C53-4497-9AF0-004AB9AFA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CA4C-C644-469E-A206-E06BF9E18CA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271DD-0CE2-40D0-A26E-83AAF5083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5077D-1269-4B5D-B935-B47CB193D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CE6BA9B-282A-4438-9379-DB294D9AB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9" r="3799"/>
          <a:stretch/>
        </p:blipFill>
        <p:spPr>
          <a:xfrm>
            <a:off x="-1" y="534752"/>
            <a:ext cx="12192001" cy="4605556"/>
          </a:xfrm>
          <a:prstGeom prst="rect">
            <a:avLst/>
          </a:prstGeom>
        </p:spPr>
      </p:pic>
      <p:pic>
        <p:nvPicPr>
          <p:cNvPr id="9" name="Picture 4" descr="Resultado de imagem para logo siq systems">
            <a:extLst>
              <a:ext uri="{FF2B5EF4-FFF2-40B4-BE49-F238E27FC236}">
                <a16:creationId xmlns:a16="http://schemas.microsoft.com/office/drawing/2014/main" id="{D1C7A248-7318-4D2C-9226-4D71A434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96" y="5272449"/>
            <a:ext cx="1228434" cy="12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5B9345-0C98-46DE-8296-68E15BD43500}"/>
              </a:ext>
            </a:extLst>
          </p:cNvPr>
          <p:cNvSpPr txBox="1"/>
          <p:nvPr/>
        </p:nvSpPr>
        <p:spPr>
          <a:xfrm>
            <a:off x="10310627" y="4359335"/>
            <a:ext cx="1777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DATA DRIVEN COMPANY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3264FA-C131-4CC6-957D-148BBF2A6BEC}"/>
              </a:ext>
            </a:extLst>
          </p:cNvPr>
          <p:cNvSpPr txBox="1"/>
          <p:nvPr/>
        </p:nvSpPr>
        <p:spPr>
          <a:xfrm>
            <a:off x="491991" y="5140308"/>
            <a:ext cx="687243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SOFTWARE CORPORATIVO PARA</a:t>
            </a:r>
          </a:p>
          <a:p>
            <a:endParaRPr lang="pt-BR" sz="1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pt-BR" sz="35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GESTÃO DA QUALIDADE </a:t>
            </a:r>
          </a:p>
          <a:p>
            <a:endParaRPr lang="pt-BR" sz="1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pt-BR" sz="1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ORIENTADA POR DADOS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C45F8F2-6E85-3B47-80A6-AFB8C59F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601" y="5682531"/>
            <a:ext cx="3430600" cy="4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001B5A-6378-4388-9260-78111E812C38}"/>
              </a:ext>
            </a:extLst>
          </p:cNvPr>
          <p:cNvSpPr txBox="1"/>
          <p:nvPr/>
        </p:nvSpPr>
        <p:spPr>
          <a:xfrm>
            <a:off x="1224793" y="188124"/>
            <a:ext cx="65539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ATIVIDADES PROJETO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3" name="Picture 2" descr="Timeline Icon">
            <a:extLst>
              <a:ext uri="{FF2B5EF4-FFF2-40B4-BE49-F238E27FC236}">
                <a16:creationId xmlns:a16="http://schemas.microsoft.com/office/drawing/2014/main" id="{3221111F-5E29-42B2-9CCC-4FF52855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" y="0"/>
            <a:ext cx="1156282" cy="11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EA6C6E7-AAC8-39D8-5C94-4C1070992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34067"/>
              </p:ext>
            </p:extLst>
          </p:nvPr>
        </p:nvGraphicFramePr>
        <p:xfrm>
          <a:off x="282700" y="1568841"/>
          <a:ext cx="11762788" cy="37973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8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2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9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#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ATIVIDADE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RESPONSÁVEL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PRAZO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LOCAL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REALIZADO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KICKOFF</a:t>
                      </a: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20/02 – 10h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Reunião semanal de projeto 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 e KEYUSER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Segundas-Feiras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10:00h às 10:30h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708052427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Preparação do Ambiente de Homologação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26/02 a 01/03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4204419136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Especificação do WORKFLOW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USER e 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06/03 – 9h às 12h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Especificação demais REGRAS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USER e 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06/03 – 9h às 12h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404467418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Especificação Carga de Dados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USER e 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06/03 – 14h às 17h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564613801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Especificação dos AGENTES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USER e 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20/03 – 9h às 12h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375335157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Validação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USER e 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13/03 – 9h às 12h</a:t>
                      </a:r>
                      <a:b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20/03 – 9h às 12h</a:t>
                      </a:r>
                      <a:b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27/03 – 9h às 12h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2554032896"/>
                  </a:ext>
                </a:extLst>
              </a:tr>
              <a:tr h="279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Treinamento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10/04 – 13h30 às 17h30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Go-Live e Acompanhamento em produção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16/04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strike="noStrike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90698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04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84DFD07-5A3E-46AA-8C16-CEC00E7C9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83292"/>
              </p:ext>
            </p:extLst>
          </p:nvPr>
        </p:nvGraphicFramePr>
        <p:xfrm>
          <a:off x="444662" y="975025"/>
          <a:ext cx="11498522" cy="53629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9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RESPONSÁVEL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REALIZADO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Disponibilizar planilha modelo para carga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SIQ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23/03/2024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Disponibilizar planilha modelo preenchida com:</a:t>
                      </a:r>
                    </a:p>
                    <a:p>
                      <a:r>
                        <a:rPr lang="pt-BR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Produtos atualizados</a:t>
                      </a:r>
                    </a:p>
                    <a:p>
                      <a:r>
                        <a:rPr lang="pt-BR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Novos fornecedores de serviço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MARIANA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06/03/2024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Disponibilizar nome/ </a:t>
                      </a:r>
                      <a:r>
                        <a:rPr lang="pt-BR" sz="1200" b="0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pt-BR" sz="1200" b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dos novos usuários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MARIANA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01/03/2024</a:t>
                      </a: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137208150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2826111054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697010434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3808263050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795012981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424259119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887915463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2484559450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 anchor="ctr"/>
                </a:tc>
                <a:extLst>
                  <a:ext uri="{0D108BD9-81ED-4DB2-BD59-A6C34878D82A}">
                    <a16:rowId xmlns:a16="http://schemas.microsoft.com/office/drawing/2014/main" val="113987819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8CA9B3A6-3DCF-4D1E-B75C-F84E6178C299}"/>
              </a:ext>
            </a:extLst>
          </p:cNvPr>
          <p:cNvSpPr txBox="1"/>
          <p:nvPr/>
        </p:nvSpPr>
        <p:spPr>
          <a:xfrm>
            <a:off x="833956" y="-1049"/>
            <a:ext cx="22685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AÇÕES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8" name="Picture 2" descr="Activities, list, plan, steps icon - Download on Iconfinder">
            <a:extLst>
              <a:ext uri="{FF2B5EF4-FFF2-40B4-BE49-F238E27FC236}">
                <a16:creationId xmlns:a16="http://schemas.microsoft.com/office/drawing/2014/main" id="{C8BB434C-4AE6-4808-80A5-9711FC17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02"/>
            <a:ext cx="889327" cy="88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5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SOBRE A GESTÃO DO PROJETO</a:t>
            </a:r>
          </a:p>
        </p:txBody>
      </p:sp>
      <p:pic>
        <p:nvPicPr>
          <p:cNvPr id="4098" name="Picture 2" descr="Processos de gerenciamento de projetos: conheça os 5 grupos">
            <a:extLst>
              <a:ext uri="{FF2B5EF4-FFF2-40B4-BE49-F238E27FC236}">
                <a16:creationId xmlns:a16="http://schemas.microsoft.com/office/drawing/2014/main" id="{B5170DF8-8AFE-4D9C-A009-35DC84C81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2"/>
          <a:stretch/>
        </p:blipFill>
        <p:spPr bwMode="auto">
          <a:xfrm>
            <a:off x="0" y="0"/>
            <a:ext cx="12192000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7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E4A1-26B3-1A08-5654-6E20EED3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018FFC-D16F-59C8-C932-2DB995C6F740}"/>
              </a:ext>
            </a:extLst>
          </p:cNvPr>
          <p:cNvSpPr txBox="1"/>
          <p:nvPr/>
        </p:nvSpPr>
        <p:spPr>
          <a:xfrm>
            <a:off x="1224793" y="188124"/>
            <a:ext cx="94872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METOLOGIA DE IMPLANTAÇÃO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12D73419-D7D4-68F2-2C34-2FDDDE5982AB}"/>
              </a:ext>
            </a:extLst>
          </p:cNvPr>
          <p:cNvCxnSpPr/>
          <p:nvPr/>
        </p:nvCxnSpPr>
        <p:spPr>
          <a:xfrm>
            <a:off x="602709" y="5607024"/>
            <a:ext cx="1159423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7A4F652A-E3B8-5612-E027-80744BE8B12D}"/>
              </a:ext>
            </a:extLst>
          </p:cNvPr>
          <p:cNvGrpSpPr/>
          <p:nvPr/>
        </p:nvGrpSpPr>
        <p:grpSpPr>
          <a:xfrm>
            <a:off x="479902" y="5376642"/>
            <a:ext cx="429088" cy="435704"/>
            <a:chOff x="4361155" y="1818098"/>
            <a:chExt cx="914400" cy="914400"/>
          </a:xfrm>
        </p:grpSpPr>
        <p:sp>
          <p:nvSpPr>
            <p:cNvPr id="63" name="Círculo: Vazio 62">
              <a:extLst>
                <a:ext uri="{FF2B5EF4-FFF2-40B4-BE49-F238E27FC236}">
                  <a16:creationId xmlns:a16="http://schemas.microsoft.com/office/drawing/2014/main" id="{16B09162-ECCD-218F-0C65-683E5865D854}"/>
                </a:ext>
              </a:extLst>
            </p:cNvPr>
            <p:cNvSpPr/>
            <p:nvPr/>
          </p:nvSpPr>
          <p:spPr>
            <a:xfrm>
              <a:off x="4361155" y="1818098"/>
              <a:ext cx="914400" cy="914400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64" name="Fluxograma: Conector 63">
              <a:extLst>
                <a:ext uri="{FF2B5EF4-FFF2-40B4-BE49-F238E27FC236}">
                  <a16:creationId xmlns:a16="http://schemas.microsoft.com/office/drawing/2014/main" id="{66990747-2E40-58B5-A41C-AC5ADD95F2D6}"/>
                </a:ext>
              </a:extLst>
            </p:cNvPr>
            <p:cNvSpPr/>
            <p:nvPr/>
          </p:nvSpPr>
          <p:spPr>
            <a:xfrm>
              <a:off x="4589755" y="2033579"/>
              <a:ext cx="457200" cy="4572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43C55B81-80C0-A802-01D4-9AA0EE997B5E}"/>
              </a:ext>
            </a:extLst>
          </p:cNvPr>
          <p:cNvGrpSpPr/>
          <p:nvPr/>
        </p:nvGrpSpPr>
        <p:grpSpPr>
          <a:xfrm>
            <a:off x="2134108" y="5389172"/>
            <a:ext cx="429088" cy="435704"/>
            <a:chOff x="4361155" y="1818098"/>
            <a:chExt cx="914400" cy="914400"/>
          </a:xfrm>
        </p:grpSpPr>
        <p:sp>
          <p:nvSpPr>
            <p:cNvPr id="66" name="Círculo: Vazio 65">
              <a:extLst>
                <a:ext uri="{FF2B5EF4-FFF2-40B4-BE49-F238E27FC236}">
                  <a16:creationId xmlns:a16="http://schemas.microsoft.com/office/drawing/2014/main" id="{D3C912FF-E379-0889-CD12-5EEC8FF4C13B}"/>
                </a:ext>
              </a:extLst>
            </p:cNvPr>
            <p:cNvSpPr/>
            <p:nvPr/>
          </p:nvSpPr>
          <p:spPr>
            <a:xfrm>
              <a:off x="4361155" y="1818098"/>
              <a:ext cx="914400" cy="914400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67" name="Fluxograma: Conector 66">
              <a:extLst>
                <a:ext uri="{FF2B5EF4-FFF2-40B4-BE49-F238E27FC236}">
                  <a16:creationId xmlns:a16="http://schemas.microsoft.com/office/drawing/2014/main" id="{50E314FF-AE3E-5D61-4410-814C8CB8AC4D}"/>
                </a:ext>
              </a:extLst>
            </p:cNvPr>
            <p:cNvSpPr/>
            <p:nvPr/>
          </p:nvSpPr>
          <p:spPr>
            <a:xfrm>
              <a:off x="4589755" y="2033579"/>
              <a:ext cx="457200" cy="4572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B6EF4C36-FA47-4332-2BC5-54F60B471523}"/>
              </a:ext>
            </a:extLst>
          </p:cNvPr>
          <p:cNvGrpSpPr/>
          <p:nvPr/>
        </p:nvGrpSpPr>
        <p:grpSpPr>
          <a:xfrm>
            <a:off x="4631188" y="5344206"/>
            <a:ext cx="429088" cy="435704"/>
            <a:chOff x="4361155" y="1818098"/>
            <a:chExt cx="914400" cy="914400"/>
          </a:xfrm>
        </p:grpSpPr>
        <p:sp>
          <p:nvSpPr>
            <p:cNvPr id="72" name="Círculo: Vazio 71">
              <a:extLst>
                <a:ext uri="{FF2B5EF4-FFF2-40B4-BE49-F238E27FC236}">
                  <a16:creationId xmlns:a16="http://schemas.microsoft.com/office/drawing/2014/main" id="{773B4042-ADFC-992F-6CA8-169819F61BCE}"/>
                </a:ext>
              </a:extLst>
            </p:cNvPr>
            <p:cNvSpPr/>
            <p:nvPr/>
          </p:nvSpPr>
          <p:spPr>
            <a:xfrm>
              <a:off x="4361155" y="1818098"/>
              <a:ext cx="914400" cy="914400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73" name="Fluxograma: Conector 72">
              <a:extLst>
                <a:ext uri="{FF2B5EF4-FFF2-40B4-BE49-F238E27FC236}">
                  <a16:creationId xmlns:a16="http://schemas.microsoft.com/office/drawing/2014/main" id="{A857B6C5-2D2E-24E7-D968-DD53462ADBA2}"/>
                </a:ext>
              </a:extLst>
            </p:cNvPr>
            <p:cNvSpPr/>
            <p:nvPr/>
          </p:nvSpPr>
          <p:spPr>
            <a:xfrm>
              <a:off x="4589755" y="2033579"/>
              <a:ext cx="457200" cy="4572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41667849-2ACF-5DEE-B31E-C14693E7C5B9}"/>
              </a:ext>
            </a:extLst>
          </p:cNvPr>
          <p:cNvGrpSpPr/>
          <p:nvPr/>
        </p:nvGrpSpPr>
        <p:grpSpPr>
          <a:xfrm>
            <a:off x="7094506" y="5376642"/>
            <a:ext cx="429088" cy="435704"/>
            <a:chOff x="4361155" y="1818098"/>
            <a:chExt cx="914400" cy="914400"/>
          </a:xfrm>
        </p:grpSpPr>
        <p:sp>
          <p:nvSpPr>
            <p:cNvPr id="75" name="Círculo: Vazio 74">
              <a:extLst>
                <a:ext uri="{FF2B5EF4-FFF2-40B4-BE49-F238E27FC236}">
                  <a16:creationId xmlns:a16="http://schemas.microsoft.com/office/drawing/2014/main" id="{BA4B283D-4555-E079-DD0B-8372E741429F}"/>
                </a:ext>
              </a:extLst>
            </p:cNvPr>
            <p:cNvSpPr/>
            <p:nvPr/>
          </p:nvSpPr>
          <p:spPr>
            <a:xfrm>
              <a:off x="4361155" y="1818098"/>
              <a:ext cx="914400" cy="914400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76" name="Fluxograma: Conector 75">
              <a:extLst>
                <a:ext uri="{FF2B5EF4-FFF2-40B4-BE49-F238E27FC236}">
                  <a16:creationId xmlns:a16="http://schemas.microsoft.com/office/drawing/2014/main" id="{FEBCF7CD-C132-8002-A3F9-9E57CAD9832B}"/>
                </a:ext>
              </a:extLst>
            </p:cNvPr>
            <p:cNvSpPr/>
            <p:nvPr/>
          </p:nvSpPr>
          <p:spPr>
            <a:xfrm>
              <a:off x="4589755" y="2033579"/>
              <a:ext cx="457200" cy="4572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74D4C5EB-9C88-B590-7DAE-B0289A48E789}"/>
              </a:ext>
            </a:extLst>
          </p:cNvPr>
          <p:cNvGrpSpPr/>
          <p:nvPr/>
        </p:nvGrpSpPr>
        <p:grpSpPr>
          <a:xfrm>
            <a:off x="8748712" y="5364112"/>
            <a:ext cx="429088" cy="435704"/>
            <a:chOff x="4361155" y="1818098"/>
            <a:chExt cx="914400" cy="914400"/>
          </a:xfrm>
        </p:grpSpPr>
        <p:sp>
          <p:nvSpPr>
            <p:cNvPr id="78" name="Círculo: Vazio 77">
              <a:extLst>
                <a:ext uri="{FF2B5EF4-FFF2-40B4-BE49-F238E27FC236}">
                  <a16:creationId xmlns:a16="http://schemas.microsoft.com/office/drawing/2014/main" id="{3431AF76-944E-D73A-8C40-899416DAE422}"/>
                </a:ext>
              </a:extLst>
            </p:cNvPr>
            <p:cNvSpPr/>
            <p:nvPr/>
          </p:nvSpPr>
          <p:spPr>
            <a:xfrm>
              <a:off x="4361155" y="1818098"/>
              <a:ext cx="914400" cy="914400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79" name="Fluxograma: Conector 78">
              <a:extLst>
                <a:ext uri="{FF2B5EF4-FFF2-40B4-BE49-F238E27FC236}">
                  <a16:creationId xmlns:a16="http://schemas.microsoft.com/office/drawing/2014/main" id="{071D88DC-2022-7F19-6F7F-A4D55F1FA80E}"/>
                </a:ext>
              </a:extLst>
            </p:cNvPr>
            <p:cNvSpPr/>
            <p:nvPr/>
          </p:nvSpPr>
          <p:spPr>
            <a:xfrm>
              <a:off x="4589755" y="2033579"/>
              <a:ext cx="457200" cy="4572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30F7A715-EE77-4FA7-E309-45DD386EF590}"/>
              </a:ext>
            </a:extLst>
          </p:cNvPr>
          <p:cNvGrpSpPr/>
          <p:nvPr/>
        </p:nvGrpSpPr>
        <p:grpSpPr>
          <a:xfrm>
            <a:off x="10400698" y="5376642"/>
            <a:ext cx="429088" cy="435704"/>
            <a:chOff x="4361155" y="1818098"/>
            <a:chExt cx="914400" cy="914400"/>
          </a:xfrm>
        </p:grpSpPr>
        <p:sp>
          <p:nvSpPr>
            <p:cNvPr id="81" name="Círculo: Vazio 80">
              <a:extLst>
                <a:ext uri="{FF2B5EF4-FFF2-40B4-BE49-F238E27FC236}">
                  <a16:creationId xmlns:a16="http://schemas.microsoft.com/office/drawing/2014/main" id="{CC364A2D-606B-BF65-FA6A-117E5EBF6171}"/>
                </a:ext>
              </a:extLst>
            </p:cNvPr>
            <p:cNvSpPr/>
            <p:nvPr/>
          </p:nvSpPr>
          <p:spPr>
            <a:xfrm>
              <a:off x="4361155" y="1818098"/>
              <a:ext cx="914400" cy="914400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82" name="Fluxograma: Conector 81">
              <a:extLst>
                <a:ext uri="{FF2B5EF4-FFF2-40B4-BE49-F238E27FC236}">
                  <a16:creationId xmlns:a16="http://schemas.microsoft.com/office/drawing/2014/main" id="{10702266-CFB4-F0C5-971A-F6B34C339080}"/>
                </a:ext>
              </a:extLst>
            </p:cNvPr>
            <p:cNvSpPr/>
            <p:nvPr/>
          </p:nvSpPr>
          <p:spPr>
            <a:xfrm>
              <a:off x="4589755" y="2033579"/>
              <a:ext cx="457200" cy="4572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EA298462-4B76-3235-1B6A-6C6DD18EEBB6}"/>
              </a:ext>
            </a:extLst>
          </p:cNvPr>
          <p:cNvSpPr txBox="1"/>
          <p:nvPr/>
        </p:nvSpPr>
        <p:spPr>
          <a:xfrm>
            <a:off x="-6437" y="4956665"/>
            <a:ext cx="138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KICKOFF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A94C3896-A40F-6680-015C-71C6ED9AAD35}"/>
              </a:ext>
            </a:extLst>
          </p:cNvPr>
          <p:cNvSpPr txBox="1"/>
          <p:nvPr/>
        </p:nvSpPr>
        <p:spPr>
          <a:xfrm>
            <a:off x="1152013" y="5940053"/>
            <a:ext cx="239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ANÁLISE E ESPECIFICAÇÃO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48230D6E-9D78-167C-83B6-3EE67AEF8E05}"/>
              </a:ext>
            </a:extLst>
          </p:cNvPr>
          <p:cNvSpPr txBox="1"/>
          <p:nvPr/>
        </p:nvSpPr>
        <p:spPr>
          <a:xfrm>
            <a:off x="3807370" y="5910109"/>
            <a:ext cx="2236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PARAMETRIZAÇÃO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8602A24D-AF8D-B0CE-55A2-FE07C6FCB96D}"/>
              </a:ext>
            </a:extLst>
          </p:cNvPr>
          <p:cNvSpPr txBox="1"/>
          <p:nvPr/>
        </p:nvSpPr>
        <p:spPr>
          <a:xfrm>
            <a:off x="6096000" y="5933886"/>
            <a:ext cx="255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VALIDAÇÃO/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TREINAMENTO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F5759AC6-B26A-86A3-7F81-861A690312D8}"/>
              </a:ext>
            </a:extLst>
          </p:cNvPr>
          <p:cNvSpPr txBox="1"/>
          <p:nvPr/>
        </p:nvSpPr>
        <p:spPr>
          <a:xfrm>
            <a:off x="8126870" y="5952186"/>
            <a:ext cx="1672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CHANGE OVER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5CE538CC-C1D8-32D6-12BF-B1B9CF08DEEB}"/>
              </a:ext>
            </a:extLst>
          </p:cNvPr>
          <p:cNvSpPr txBox="1"/>
          <p:nvPr/>
        </p:nvSpPr>
        <p:spPr>
          <a:xfrm>
            <a:off x="9702099" y="5937936"/>
            <a:ext cx="201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ACOMPANHAMENTO EM PRODUÇÃO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E4E0A39-8D9D-871E-84A3-FE0555FB7A2B}"/>
              </a:ext>
            </a:extLst>
          </p:cNvPr>
          <p:cNvGrpSpPr/>
          <p:nvPr/>
        </p:nvGrpSpPr>
        <p:grpSpPr>
          <a:xfrm>
            <a:off x="1942383" y="3325118"/>
            <a:ext cx="6146523" cy="2654090"/>
            <a:chOff x="1766690" y="1932366"/>
            <a:chExt cx="6146523" cy="2654090"/>
          </a:xfrm>
        </p:grpSpPr>
        <p:sp>
          <p:nvSpPr>
            <p:cNvPr id="34" name="Semicírculo 33">
              <a:extLst>
                <a:ext uri="{FF2B5EF4-FFF2-40B4-BE49-F238E27FC236}">
                  <a16:creationId xmlns:a16="http://schemas.microsoft.com/office/drawing/2014/main" id="{7C881CD2-376E-441E-6EAD-29A403D0220E}"/>
                </a:ext>
              </a:extLst>
            </p:cNvPr>
            <p:cNvSpPr/>
            <p:nvPr/>
          </p:nvSpPr>
          <p:spPr>
            <a:xfrm>
              <a:off x="1766690" y="1932366"/>
              <a:ext cx="6146523" cy="2654090"/>
            </a:xfrm>
            <a:prstGeom prst="blockArc">
              <a:avLst>
                <a:gd name="adj1" fmla="val 10064966"/>
                <a:gd name="adj2" fmla="val 1082406"/>
                <a:gd name="adj3" fmla="val 23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5" name="Seta: para a Direita 34">
              <a:extLst>
                <a:ext uri="{FF2B5EF4-FFF2-40B4-BE49-F238E27FC236}">
                  <a16:creationId xmlns:a16="http://schemas.microsoft.com/office/drawing/2014/main" id="{E8185B6F-D817-776B-E823-E460BBFBE4B2}"/>
                </a:ext>
              </a:extLst>
            </p:cNvPr>
            <p:cNvSpPr/>
            <p:nvPr/>
          </p:nvSpPr>
          <p:spPr>
            <a:xfrm rot="3484376">
              <a:off x="1905500" y="3588225"/>
              <a:ext cx="363967" cy="411261"/>
            </a:xfrm>
            <a:prstGeom prst="rightArrow">
              <a:avLst>
                <a:gd name="adj1" fmla="val 0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CB5C222-0F93-6FA4-0EA8-76F83B527B1D}"/>
              </a:ext>
            </a:extLst>
          </p:cNvPr>
          <p:cNvSpPr txBox="1"/>
          <p:nvPr/>
        </p:nvSpPr>
        <p:spPr>
          <a:xfrm>
            <a:off x="4536905" y="3389519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Sprint </a:t>
            </a:r>
          </a:p>
          <a:p>
            <a:pPr algn="ctr"/>
            <a:r>
              <a:rPr lang="pt-BR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 </a:t>
            </a:r>
            <a:r>
              <a:rPr lang="pt-BR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Days</a:t>
            </a:r>
            <a:endParaRPr lang="pt-BR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7" name="Seta: Curva para Baixo 36">
            <a:extLst>
              <a:ext uri="{FF2B5EF4-FFF2-40B4-BE49-F238E27FC236}">
                <a16:creationId xmlns:a16="http://schemas.microsoft.com/office/drawing/2014/main" id="{A10BFA48-11F7-1151-804B-EA7D66C3C9C4}"/>
              </a:ext>
            </a:extLst>
          </p:cNvPr>
          <p:cNvSpPr/>
          <p:nvPr/>
        </p:nvSpPr>
        <p:spPr>
          <a:xfrm>
            <a:off x="5764336" y="2650210"/>
            <a:ext cx="1233088" cy="731520"/>
          </a:xfrm>
          <a:prstGeom prst="curvedDownArrow">
            <a:avLst>
              <a:gd name="adj1" fmla="val 9031"/>
              <a:gd name="adj2" fmla="val 37281"/>
              <a:gd name="adj3" fmla="val 23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C3AF44C-05BE-96A8-E90B-5EFC99828950}"/>
              </a:ext>
            </a:extLst>
          </p:cNvPr>
          <p:cNvSpPr txBox="1"/>
          <p:nvPr/>
        </p:nvSpPr>
        <p:spPr>
          <a:xfrm>
            <a:off x="6044022" y="2692971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Daily</a:t>
            </a:r>
          </a:p>
          <a:p>
            <a:r>
              <a:rPr lang="pt-BR" sz="1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Scrum</a:t>
            </a:r>
          </a:p>
        </p:txBody>
      </p:sp>
      <p:sp>
        <p:nvSpPr>
          <p:cNvPr id="39" name="Seta: Curva para Baixo 38">
            <a:extLst>
              <a:ext uri="{FF2B5EF4-FFF2-40B4-BE49-F238E27FC236}">
                <a16:creationId xmlns:a16="http://schemas.microsoft.com/office/drawing/2014/main" id="{ECD0E1F1-074D-74D2-C540-ADE7F6BE69B4}"/>
              </a:ext>
            </a:extLst>
          </p:cNvPr>
          <p:cNvSpPr/>
          <p:nvPr/>
        </p:nvSpPr>
        <p:spPr>
          <a:xfrm>
            <a:off x="4945302" y="2131160"/>
            <a:ext cx="2768200" cy="1250570"/>
          </a:xfrm>
          <a:prstGeom prst="curvedDownArrow">
            <a:avLst>
              <a:gd name="adj1" fmla="val 4926"/>
              <a:gd name="adj2" fmla="val 21500"/>
              <a:gd name="adj3" fmla="val 113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460349A-0904-3042-5494-76A8BD03CE10}"/>
              </a:ext>
            </a:extLst>
          </p:cNvPr>
          <p:cNvSpPr txBox="1"/>
          <p:nvPr/>
        </p:nvSpPr>
        <p:spPr>
          <a:xfrm>
            <a:off x="5871608" y="2179230"/>
            <a:ext cx="121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Weekky</a:t>
            </a:r>
            <a:endParaRPr lang="pt-BR" sz="1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pt-BR" sz="1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Project Manager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C5B25904-0C4A-D050-4B05-666DECF0C782}"/>
              </a:ext>
            </a:extLst>
          </p:cNvPr>
          <p:cNvGrpSpPr/>
          <p:nvPr/>
        </p:nvGrpSpPr>
        <p:grpSpPr>
          <a:xfrm>
            <a:off x="1200481" y="1513794"/>
            <a:ext cx="10002524" cy="7816107"/>
            <a:chOff x="1882550" y="3329237"/>
            <a:chExt cx="5802154" cy="3200382"/>
          </a:xfrm>
        </p:grpSpPr>
        <p:sp>
          <p:nvSpPr>
            <p:cNvPr id="44" name="Semicírculo 43">
              <a:extLst>
                <a:ext uri="{FF2B5EF4-FFF2-40B4-BE49-F238E27FC236}">
                  <a16:creationId xmlns:a16="http://schemas.microsoft.com/office/drawing/2014/main" id="{F62049DD-F0D0-5023-6EA7-AD36E23BF31E}"/>
                </a:ext>
              </a:extLst>
            </p:cNvPr>
            <p:cNvSpPr/>
            <p:nvPr/>
          </p:nvSpPr>
          <p:spPr>
            <a:xfrm>
              <a:off x="1976367" y="3329237"/>
              <a:ext cx="5708337" cy="3200382"/>
            </a:xfrm>
            <a:prstGeom prst="blockArc">
              <a:avLst>
                <a:gd name="adj1" fmla="val 10652481"/>
                <a:gd name="adj2" fmla="val 102221"/>
                <a:gd name="adj3" fmla="val 8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45" name="Seta: para a Direita 44">
              <a:extLst>
                <a:ext uri="{FF2B5EF4-FFF2-40B4-BE49-F238E27FC236}">
                  <a16:creationId xmlns:a16="http://schemas.microsoft.com/office/drawing/2014/main" id="{3FB11E9E-051A-C7AA-4470-CE498514264E}"/>
                </a:ext>
              </a:extLst>
            </p:cNvPr>
            <p:cNvSpPr/>
            <p:nvPr/>
          </p:nvSpPr>
          <p:spPr>
            <a:xfrm rot="5023520">
              <a:off x="1721677" y="4675501"/>
              <a:ext cx="487608" cy="165862"/>
            </a:xfrm>
            <a:prstGeom prst="rightArrow">
              <a:avLst>
                <a:gd name="adj1" fmla="val 0"/>
                <a:gd name="adj2" fmla="val 8009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B2538F1-6200-58C8-2A6E-56BB1323BF7F}"/>
              </a:ext>
            </a:extLst>
          </p:cNvPr>
          <p:cNvSpPr txBox="1"/>
          <p:nvPr/>
        </p:nvSpPr>
        <p:spPr>
          <a:xfrm>
            <a:off x="5841112" y="1594435"/>
            <a:ext cx="1117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RELEASES </a:t>
            </a:r>
          </a:p>
        </p:txBody>
      </p:sp>
      <p:pic>
        <p:nvPicPr>
          <p:cNvPr id="1028" name="Picture 4" descr="Scrum icon Vector Images, Royalty-free Scrum icon Vectors | Depositphotos®">
            <a:extLst>
              <a:ext uri="{FF2B5EF4-FFF2-40B4-BE49-F238E27FC236}">
                <a16:creationId xmlns:a16="http://schemas.microsoft.com/office/drawing/2014/main" id="{C27B7737-2F61-61A7-51FC-7D15B6385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6488" r="8931" b="17717"/>
          <a:stretch/>
        </p:blipFill>
        <p:spPr bwMode="auto">
          <a:xfrm>
            <a:off x="53771" y="124688"/>
            <a:ext cx="1066806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092AF165-A175-DB00-30F6-26947BD4824B}"/>
              </a:ext>
            </a:extLst>
          </p:cNvPr>
          <p:cNvSpPr txBox="1"/>
          <p:nvPr/>
        </p:nvSpPr>
        <p:spPr>
          <a:xfrm>
            <a:off x="1271264" y="91815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SCRUM</a:t>
            </a:r>
          </a:p>
        </p:txBody>
      </p:sp>
    </p:spTree>
    <p:extLst>
      <p:ext uri="{BB962C8B-B14F-4D97-AF65-F5344CB8AC3E}">
        <p14:creationId xmlns:p14="http://schemas.microsoft.com/office/powerpoint/2010/main" val="8039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848520-BB24-4900-8325-BD2ED987F833}"/>
              </a:ext>
            </a:extLst>
          </p:cNvPr>
          <p:cNvSpPr txBox="1"/>
          <p:nvPr/>
        </p:nvSpPr>
        <p:spPr>
          <a:xfrm>
            <a:off x="1090393" y="909314"/>
            <a:ext cx="616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ATIVIDADES QUE FAZEM PARTE DO SERVIÇO CONTRATADO</a:t>
            </a:r>
          </a:p>
        </p:txBody>
      </p:sp>
      <p:pic>
        <p:nvPicPr>
          <p:cNvPr id="2052" name="Picture 4" descr="256079795">
            <a:extLst>
              <a:ext uri="{FF2B5EF4-FFF2-40B4-BE49-F238E27FC236}">
                <a16:creationId xmlns:a16="http://schemas.microsoft.com/office/drawing/2014/main" id="{F8981AC6-FB16-4A7E-8B3E-EE18FB304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6330" r="16987" b="20550"/>
          <a:stretch/>
        </p:blipFill>
        <p:spPr bwMode="auto">
          <a:xfrm>
            <a:off x="151002" y="113486"/>
            <a:ext cx="780000" cy="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F5A0F2-EC05-4B8E-B460-FE7B4F927F55}"/>
              </a:ext>
            </a:extLst>
          </p:cNvPr>
          <p:cNvSpPr txBox="1"/>
          <p:nvPr/>
        </p:nvSpPr>
        <p:spPr>
          <a:xfrm>
            <a:off x="1090393" y="148063"/>
            <a:ext cx="27228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ESCOPO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DD9A496-FC04-4558-99A5-66FD65DE9227}"/>
              </a:ext>
            </a:extLst>
          </p:cNvPr>
          <p:cNvSpPr txBox="1"/>
          <p:nvPr/>
        </p:nvSpPr>
        <p:spPr>
          <a:xfrm>
            <a:off x="151002" y="1637010"/>
            <a:ext cx="109348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DOCUMENTOS FORNECEDOR – PROCESSO REAJUSTE DE PREÇOS (ÁREA SOLICITANTE COMPRAS)</a:t>
            </a:r>
            <a:endParaRPr lang="pt-BR" sz="140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Fornecedor é quem irá criar ou entrar com o documento na plataforma SIQ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Definir com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Itaesbra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desabilitar (pintando de cinza) campos que não são necessários o preenchimento pelo fornecedor.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Preencher automaticamente campos que são possíveis, preencher conforme login do fornecedor: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proprietário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documento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Propriedade (quando não for filial)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Trazer a lista de produtos dos fornecedores, eles poderão especificar se são para todos os produtos o reajuste ou somente para alguns.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Workflow = definir com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Itaesbra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montar o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wkf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suas regras de disparo de e-mails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quando fornecedor aprovar a sua fase, irá um e-mail para compras e vendas, a partir da aprovação de compras, irá um e-mail para a diretoria aprovar. Compras poderá reprovar, justificar e devolver a fase para o fornecedor ilimitadamente, até que se entre em um acordo)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Validade do documento - servirá para enviar e-mail ou não para o fornecedor entrar com o reajuste, que a princípio é anual.</a:t>
            </a:r>
          </a:p>
        </p:txBody>
      </p:sp>
    </p:spTree>
    <p:extLst>
      <p:ext uri="{BB962C8B-B14F-4D97-AF65-F5344CB8AC3E}">
        <p14:creationId xmlns:p14="http://schemas.microsoft.com/office/powerpoint/2010/main" val="4296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F3CA-CA15-7E5A-0880-8C2E8F6C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3F2D8F4-AE43-EF9E-79F5-3F626CB01C22}"/>
              </a:ext>
            </a:extLst>
          </p:cNvPr>
          <p:cNvSpPr txBox="1"/>
          <p:nvPr/>
        </p:nvSpPr>
        <p:spPr>
          <a:xfrm>
            <a:off x="1090393" y="909314"/>
            <a:ext cx="616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ATIVIDADES QUE FAZEM PARTE DO SERVIÇO CONTRATADO</a:t>
            </a:r>
          </a:p>
        </p:txBody>
      </p:sp>
      <p:pic>
        <p:nvPicPr>
          <p:cNvPr id="2052" name="Picture 4" descr="256079795">
            <a:extLst>
              <a:ext uri="{FF2B5EF4-FFF2-40B4-BE49-F238E27FC236}">
                <a16:creationId xmlns:a16="http://schemas.microsoft.com/office/drawing/2014/main" id="{D1155941-A9A2-2BA8-A517-D391EFDDC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6330" r="16987" b="20550"/>
          <a:stretch/>
        </p:blipFill>
        <p:spPr bwMode="auto">
          <a:xfrm>
            <a:off x="151002" y="113486"/>
            <a:ext cx="780000" cy="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47BE6F-5AC0-022C-9585-D16F71D4A3AA}"/>
              </a:ext>
            </a:extLst>
          </p:cNvPr>
          <p:cNvSpPr txBox="1"/>
          <p:nvPr/>
        </p:nvSpPr>
        <p:spPr>
          <a:xfrm>
            <a:off x="1090393" y="148063"/>
            <a:ext cx="27228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ESCOPO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5514C5-3F1D-A4D0-37E9-BBA9DCE48D43}"/>
              </a:ext>
            </a:extLst>
          </p:cNvPr>
          <p:cNvSpPr txBox="1"/>
          <p:nvPr/>
        </p:nvSpPr>
        <p:spPr>
          <a:xfrm>
            <a:off x="151002" y="1795249"/>
            <a:ext cx="1093483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CARGA DE DADOS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Faz parte do escopo desenvolvimento das cargas de dados: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Produtos (atualizar)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Fornecedores de serviços (novos)</a:t>
            </a:r>
          </a:p>
          <a:p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53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848520-BB24-4900-8325-BD2ED987F833}"/>
              </a:ext>
            </a:extLst>
          </p:cNvPr>
          <p:cNvSpPr txBox="1"/>
          <p:nvPr/>
        </p:nvSpPr>
        <p:spPr>
          <a:xfrm>
            <a:off x="1090393" y="909314"/>
            <a:ext cx="670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ATIVIDADES QUE NÃO FAZEM PARTE DO SERVIÇO CONTRATADO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72398E-D051-459A-8E1A-6DE532F62983}"/>
              </a:ext>
            </a:extLst>
          </p:cNvPr>
          <p:cNvSpPr txBox="1"/>
          <p:nvPr/>
        </p:nvSpPr>
        <p:spPr>
          <a:xfrm>
            <a:off x="199470" y="1813516"/>
            <a:ext cx="115767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Não contempla no escopo desta proposta:</a:t>
            </a:r>
          </a:p>
          <a:p>
            <a:pPr marL="342900" indent="-342900"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Outras cargas de dados como por exemplo documentos, que não estão listados no escopo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Interfaces com outros sistemas do cliente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Implementação de documentos internos, tipo procedimentos internos ou outros documentos (ferramental) que precisam parametrizar workflow específico para o documento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Desenvolvimento específico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Itaesbra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exemplo alteração de layout, cálculos, fórmulas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Criação de dashboard Power BI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Não contempla treinamento para fornecedores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Execução de atividades em horas extras pelos consultores SIQ (Fora do horário comercial das 8h às 17h – Horário de Brasília)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Elaboração de Manuais de Procedimento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Desenvolvimento de funcionalidades especificas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58775" algn="l"/>
                <a:tab pos="627063" algn="l"/>
              </a:tabLs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Stand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by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parada de projetos ocasionadas pelo time da ITAESBRA, seja pela falta de recursos, mudanças de prioridade em relação a outro projeto ou outros fatores, serão direcionados para o comercial SIQ</a:t>
            </a:r>
          </a:p>
          <a:p>
            <a:pPr>
              <a:lnSpc>
                <a:spcPct val="150000"/>
              </a:lnSpc>
              <a:tabLst>
                <a:tab pos="358775" algn="l"/>
                <a:tab pos="627063" algn="l"/>
              </a:tabLst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 startAt="2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F5A0F2-EC05-4B8E-B460-FE7B4F927F55}"/>
              </a:ext>
            </a:extLst>
          </p:cNvPr>
          <p:cNvSpPr txBox="1"/>
          <p:nvPr/>
        </p:nvSpPr>
        <p:spPr>
          <a:xfrm>
            <a:off x="1090393" y="148063"/>
            <a:ext cx="60221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ESCOPO NEGATIVO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074" name="Picture 2" descr="votação negativa  Premium ícone">
            <a:extLst>
              <a:ext uri="{FF2B5EF4-FFF2-40B4-BE49-F238E27FC236}">
                <a16:creationId xmlns:a16="http://schemas.microsoft.com/office/drawing/2014/main" id="{7DBE9561-F449-45AB-A212-2A208D0C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470" y="217276"/>
            <a:ext cx="801060" cy="8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2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1A236-B10B-D061-013A-F73749F2A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9B1E47-B44A-92C6-F628-76C4C88F890B}"/>
              </a:ext>
            </a:extLst>
          </p:cNvPr>
          <p:cNvSpPr txBox="1"/>
          <p:nvPr/>
        </p:nvSpPr>
        <p:spPr>
          <a:xfrm>
            <a:off x="199470" y="1558497"/>
            <a:ext cx="1157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 INFRA deve disponibilizar acesso FULL (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anydesk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ao ambiente do SIQ instalado na ITAESBRA,  para o TIME SIQ durante o projeto</a:t>
            </a:r>
          </a:p>
          <a:p>
            <a:pPr marL="342900" indent="-342900"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KEY USER deve estar disponível para validações nas agendas alocadas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6B0349-EB12-B1C1-7CB3-615BE21D8918}"/>
              </a:ext>
            </a:extLst>
          </p:cNvPr>
          <p:cNvSpPr txBox="1"/>
          <p:nvPr/>
        </p:nvSpPr>
        <p:spPr>
          <a:xfrm>
            <a:off x="1090393" y="148063"/>
            <a:ext cx="3496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PREMISSAS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Picture 2" descr="Licence Icon - Free Download, PNG and Vector">
            <a:extLst>
              <a:ext uri="{FF2B5EF4-FFF2-40B4-BE49-F238E27FC236}">
                <a16:creationId xmlns:a16="http://schemas.microsoft.com/office/drawing/2014/main" id="{263E398A-869A-8131-F1E3-E17E506D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742" cy="8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FFA460E-B7AC-95B4-583A-4107F45CC78E}"/>
              </a:ext>
            </a:extLst>
          </p:cNvPr>
          <p:cNvSpPr txBox="1"/>
          <p:nvPr/>
        </p:nvSpPr>
        <p:spPr>
          <a:xfrm>
            <a:off x="1135982" y="884057"/>
            <a:ext cx="340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FATORES CRÍTICOS DE SUCESSO</a:t>
            </a:r>
          </a:p>
        </p:txBody>
      </p:sp>
    </p:spTree>
    <p:extLst>
      <p:ext uri="{BB962C8B-B14F-4D97-AF65-F5344CB8AC3E}">
        <p14:creationId xmlns:p14="http://schemas.microsoft.com/office/powerpoint/2010/main" val="206766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72398E-D051-459A-8E1A-6DE532F62983}"/>
              </a:ext>
            </a:extLst>
          </p:cNvPr>
          <p:cNvSpPr txBox="1"/>
          <p:nvPr/>
        </p:nvSpPr>
        <p:spPr>
          <a:xfrm>
            <a:off x="199470" y="1558497"/>
            <a:ext cx="115767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Baixo engajamento do time da ITAESBRA nas atividades regulares do projeto</a:t>
            </a:r>
          </a:p>
          <a:p>
            <a:pPr marL="342900" indent="-342900">
              <a:buFontTx/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Sobreposição de atividades de outros projetos</a:t>
            </a:r>
          </a:p>
          <a:p>
            <a:pPr marL="342900" indent="-342900">
              <a:buFontTx/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Comunicação e divulgação do projeto ineficiente.</a:t>
            </a:r>
          </a:p>
          <a:p>
            <a:pPr marL="342900" indent="-342900">
              <a:buFontTx/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Não entrega dos testes pela ITAESBRA</a:t>
            </a:r>
          </a:p>
          <a:p>
            <a:pPr marL="342900" indent="-342900">
              <a:buFontTx/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Não cumprimento do cronograma pelo possível alongamento ou atraso de atividades.</a:t>
            </a:r>
          </a:p>
          <a:p>
            <a:pPr marL="342900" indent="-342900">
              <a:buFontTx/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Não alinhamento de prioridades dos fluxos com as necessidades da empresa.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F5A0F2-EC05-4B8E-B460-FE7B4F927F55}"/>
              </a:ext>
            </a:extLst>
          </p:cNvPr>
          <p:cNvSpPr txBox="1"/>
          <p:nvPr/>
        </p:nvSpPr>
        <p:spPr>
          <a:xfrm>
            <a:off x="1090393" y="148063"/>
            <a:ext cx="23589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RISCOS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4098" name="Picture 2" descr="High Risk Icon - Free Download, PNG and Vector">
            <a:extLst>
              <a:ext uri="{FF2B5EF4-FFF2-40B4-BE49-F238E27FC236}">
                <a16:creationId xmlns:a16="http://schemas.microsoft.com/office/drawing/2014/main" id="{FF8751E0-C32C-42A9-87CF-8AB61C63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" y="81170"/>
            <a:ext cx="833875" cy="8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25E2AB-2282-4D99-A1BE-FBECAF71FA99}"/>
              </a:ext>
            </a:extLst>
          </p:cNvPr>
          <p:cNvSpPr txBox="1"/>
          <p:nvPr/>
        </p:nvSpPr>
        <p:spPr>
          <a:xfrm>
            <a:off x="1090393" y="909314"/>
            <a:ext cx="4692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EVENTOS QUE PODEM ATRASAR O PROJETO</a:t>
            </a:r>
          </a:p>
        </p:txBody>
      </p:sp>
    </p:spTree>
    <p:extLst>
      <p:ext uri="{BB962C8B-B14F-4D97-AF65-F5344CB8AC3E}">
        <p14:creationId xmlns:p14="http://schemas.microsoft.com/office/powerpoint/2010/main" val="167828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56079795">
            <a:extLst>
              <a:ext uri="{FF2B5EF4-FFF2-40B4-BE49-F238E27FC236}">
                <a16:creationId xmlns:a16="http://schemas.microsoft.com/office/drawing/2014/main" id="{F8981AC6-FB16-4A7E-8B3E-EE18FB304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6330" r="16987" b="20550"/>
          <a:stretch/>
        </p:blipFill>
        <p:spPr bwMode="auto">
          <a:xfrm>
            <a:off x="151002" y="113486"/>
            <a:ext cx="780000" cy="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F5A0F2-EC05-4B8E-B460-FE7B4F927F55}"/>
              </a:ext>
            </a:extLst>
          </p:cNvPr>
          <p:cNvSpPr txBox="1"/>
          <p:nvPr/>
        </p:nvSpPr>
        <p:spPr>
          <a:xfrm>
            <a:off x="1090393" y="148063"/>
            <a:ext cx="97967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ESTRATÉGIA DE COMUNICAÇÃO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aphicFrame>
        <p:nvGraphicFramePr>
          <p:cNvPr id="7" name="Google Shape;233;g62f02cbff3_0_303">
            <a:extLst>
              <a:ext uri="{FF2B5EF4-FFF2-40B4-BE49-F238E27FC236}">
                <a16:creationId xmlns:a16="http://schemas.microsoft.com/office/drawing/2014/main" id="{D28FBF09-C516-4798-A7E9-834E03162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359146"/>
              </p:ext>
            </p:extLst>
          </p:nvPr>
        </p:nvGraphicFramePr>
        <p:xfrm>
          <a:off x="151002" y="1605722"/>
          <a:ext cx="11521282" cy="34563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8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4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062">
                  <a:extLst>
                    <a:ext uri="{9D8B030D-6E8A-4147-A177-3AD203B41FA5}">
                      <a16:colId xmlns:a16="http://schemas.microsoft.com/office/drawing/2014/main" val="555194035"/>
                    </a:ext>
                  </a:extLst>
                </a:gridCol>
              </a:tblGrid>
              <a:tr h="5247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Comunicação</a:t>
                      </a:r>
                      <a:endParaRPr sz="1300" b="1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Periodicidade</a:t>
                      </a:r>
                      <a:endParaRPr sz="1300" b="1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Finalidade</a:t>
                      </a:r>
                      <a:endParaRPr sz="1300" b="1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Audiência</a:t>
                      </a:r>
                      <a:endParaRPr sz="1300" b="1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Formato</a:t>
                      </a:r>
                      <a:endParaRPr sz="1300" b="1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2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103A5B"/>
                          </a:solidFill>
                          <a:latin typeface="Century Gothic"/>
                          <a:sym typeface="Century Gothic"/>
                        </a:rPr>
                        <a:t>Report</a:t>
                      </a:r>
                      <a:endParaRPr sz="1300" b="1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3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Implementação/</a:t>
                      </a:r>
                      <a:b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Reunião </a:t>
                      </a:r>
                      <a:r>
                        <a:rPr lang="pt-BR" sz="1100" dirty="0" err="1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Scrum</a:t>
                      </a: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Diária</a:t>
                      </a:r>
                      <a:br>
                        <a:rPr lang="pt-BR" sz="11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pt-BR" sz="800" b="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(após Sprint Planning)</a:t>
                      </a:r>
                      <a:endParaRPr sz="1100" b="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3A5B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 que foi feito ontem?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3A5B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 que será feito hoje ?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3A5B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Há algum impedimento?</a:t>
                      </a: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 de Implementação SIQ + Gerente Projeto SIQ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KEYUSER ITAESBRA se necessário pelo Teams</a:t>
                      </a: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REMOTO</a:t>
                      </a:r>
                      <a:endParaRPr sz="1100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64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kern="12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E-mail</a:t>
                      </a:r>
                    </a:p>
                    <a:p>
                      <a:pPr marL="0" marR="0" lvl="0" indent="0" algn="l" defTabSz="107264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kern="1200" dirty="0" err="1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V.Meeting</a:t>
                      </a:r>
                      <a:endParaRPr sz="1100" kern="12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7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 err="1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Distribuiçãoo</a:t>
                      </a:r>
                      <a:endParaRPr lang="pt-BR"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Status </a:t>
                      </a:r>
                      <a:r>
                        <a:rPr lang="pt-BR" sz="1100" dirty="0" err="1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Report</a:t>
                      </a: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Semanal</a:t>
                      </a: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Status semanal planejado vs. atual 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Saúde do projeto. 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Revisão de Escopo, riscos e desvios</a:t>
                      </a: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Gerente do Projeto + Principais membros do Time de Projeto +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 err="1">
                          <a:solidFill>
                            <a:srgbClr val="103A5B"/>
                          </a:solidFill>
                          <a:latin typeface="Century Gothic"/>
                          <a:sym typeface="Century Gothic"/>
                        </a:rPr>
                        <a:t>Owner</a:t>
                      </a: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sym typeface="Century Gothic"/>
                        </a:rPr>
                        <a:t> do Projeto</a:t>
                      </a:r>
                      <a:endParaRPr sz="1100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REMOTO</a:t>
                      </a:r>
                      <a:endParaRPr sz="1100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64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kern="12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Status</a:t>
                      </a:r>
                      <a:r>
                        <a:rPr lang="pt-BR" sz="1100" kern="1200" baseline="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pt-BR" sz="1100" kern="1200" baseline="0" dirty="0" err="1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Report</a:t>
                      </a:r>
                      <a:endParaRPr lang="pt-BR" sz="1100" kern="1200" baseline="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marL="0" marR="0" lvl="0" indent="0" algn="l" defTabSz="107264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kern="1200" dirty="0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E-mail</a:t>
                      </a:r>
                    </a:p>
                    <a:p>
                      <a:pPr marL="0" marR="0" lvl="0" indent="0" algn="l" defTabSz="107264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kern="1200" dirty="0" err="1">
                          <a:solidFill>
                            <a:srgbClr val="103A5B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V.Meeting</a:t>
                      </a:r>
                      <a:endParaRPr lang="pt-BR" sz="1100" kern="12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7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1" i="0" u="none" strike="noStrike" cap="none" dirty="0">
                        <a:solidFill>
                          <a:srgbClr val="103A5B"/>
                        </a:solidFill>
                        <a:latin typeface="Century Gothic"/>
                        <a:sym typeface="Arial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64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100" kern="1200" dirty="0">
                        <a:solidFill>
                          <a:srgbClr val="103A5B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91475" marR="91475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68E7B0-4E1E-F43E-80BC-4970BDE802DD}"/>
              </a:ext>
            </a:extLst>
          </p:cNvPr>
          <p:cNvSpPr txBox="1"/>
          <p:nvPr/>
        </p:nvSpPr>
        <p:spPr>
          <a:xfrm>
            <a:off x="1739827" y="3603692"/>
            <a:ext cx="1529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FF0000"/>
                </a:solidFill>
                <a:latin typeface="Calibri Light" panose="020F0302020204030204" pitchFamily="34" charset="0"/>
                <a:ea typeface="Century Gothic"/>
                <a:cs typeface="Calibri Light" panose="020F0302020204030204" pitchFamily="34" charset="0"/>
                <a:sym typeface="Century Gothic"/>
              </a:rPr>
              <a:t> SEGUNDAS-FEIRAS das 10:00 – 10:30 REMOTO</a:t>
            </a:r>
            <a:endParaRPr lang="pt-BR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6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513B7A-13C6-4F5B-93FC-4E76F135B64D}"/>
              </a:ext>
            </a:extLst>
          </p:cNvPr>
          <p:cNvSpPr txBox="1"/>
          <p:nvPr/>
        </p:nvSpPr>
        <p:spPr>
          <a:xfrm>
            <a:off x="1261417" y="190437"/>
            <a:ext cx="41841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CLIENTES SIQ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050" name="Picture 2" descr="Resultado de imagem para clientes icone">
            <a:extLst>
              <a:ext uri="{FF2B5EF4-FFF2-40B4-BE49-F238E27FC236}">
                <a16:creationId xmlns:a16="http://schemas.microsoft.com/office/drawing/2014/main" id="{37DB442A-61A8-4E39-9C69-2109B8323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24888" y="85643"/>
            <a:ext cx="984859" cy="9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0">
            <a:extLst>
              <a:ext uri="{FF2B5EF4-FFF2-40B4-BE49-F238E27FC236}">
                <a16:creationId xmlns:a16="http://schemas.microsoft.com/office/drawing/2014/main" id="{C94B7FDF-08AF-4099-81A6-E4CF02E59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" y="1129622"/>
            <a:ext cx="10860510" cy="49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esultado de imagem para logo emicol">
            <a:extLst>
              <a:ext uri="{FF2B5EF4-FFF2-40B4-BE49-F238E27FC236}">
                <a16:creationId xmlns:a16="http://schemas.microsoft.com/office/drawing/2014/main" id="{F5C9D189-EAC6-413C-AE86-F13D2F74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40" y="6103193"/>
            <a:ext cx="1539149" cy="5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taurus logo">
            <a:extLst>
              <a:ext uri="{FF2B5EF4-FFF2-40B4-BE49-F238E27FC236}">
                <a16:creationId xmlns:a16="http://schemas.microsoft.com/office/drawing/2014/main" id="{BE7F33EC-E75F-4C4B-A49C-DB90FAFDA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23065"/>
          <a:stretch/>
        </p:blipFill>
        <p:spPr bwMode="auto">
          <a:xfrm>
            <a:off x="3291840" y="6169591"/>
            <a:ext cx="2045954" cy="4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3FD563C-01B6-32C3-9491-4287E6D1A4AE}"/>
              </a:ext>
            </a:extLst>
          </p:cNvPr>
          <p:cNvSpPr/>
          <p:nvPr/>
        </p:nvSpPr>
        <p:spPr>
          <a:xfrm>
            <a:off x="5445576" y="6131369"/>
            <a:ext cx="2761743" cy="6538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Muito Obrigado”? – FACETAS!">
            <a:extLst>
              <a:ext uri="{FF2B5EF4-FFF2-40B4-BE49-F238E27FC236}">
                <a16:creationId xmlns:a16="http://schemas.microsoft.com/office/drawing/2014/main" id="{698FA8AF-764C-32D8-B341-0C232440D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8752" r="8597" b="11451"/>
          <a:stretch/>
        </p:blipFill>
        <p:spPr bwMode="auto">
          <a:xfrm rot="20048400">
            <a:off x="7990922" y="5773637"/>
            <a:ext cx="897845" cy="8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3E0473-8433-BAB1-3FDE-6BC71DA78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495" y="6297058"/>
            <a:ext cx="2479156" cy="3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56079795">
            <a:extLst>
              <a:ext uri="{FF2B5EF4-FFF2-40B4-BE49-F238E27FC236}">
                <a16:creationId xmlns:a16="http://schemas.microsoft.com/office/drawing/2014/main" id="{F8981AC6-FB16-4A7E-8B3E-EE18FB304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6330" r="16987" b="20550"/>
          <a:stretch/>
        </p:blipFill>
        <p:spPr bwMode="auto">
          <a:xfrm>
            <a:off x="151002" y="17230"/>
            <a:ext cx="780000" cy="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F5A0F2-EC05-4B8E-B460-FE7B4F927F55}"/>
              </a:ext>
            </a:extLst>
          </p:cNvPr>
          <p:cNvSpPr txBox="1"/>
          <p:nvPr/>
        </p:nvSpPr>
        <p:spPr>
          <a:xfrm>
            <a:off x="1090393" y="39775"/>
            <a:ext cx="97967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ESTRATÉGIA DE COMUNICAÇÃO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15340D-65C4-4245-A3E9-940E54864785}"/>
              </a:ext>
            </a:extLst>
          </p:cNvPr>
          <p:cNvSpPr txBox="1"/>
          <p:nvPr/>
        </p:nvSpPr>
        <p:spPr>
          <a:xfrm>
            <a:off x="1090393" y="792443"/>
            <a:ext cx="352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EXEMPLO DE REPORT SEMANAL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6AD6C2-680C-D1E0-9667-D5573751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2" y="1686874"/>
            <a:ext cx="10609976" cy="43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2161F-E2A0-6D18-F73B-7E1D496E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56079795">
            <a:extLst>
              <a:ext uri="{FF2B5EF4-FFF2-40B4-BE49-F238E27FC236}">
                <a16:creationId xmlns:a16="http://schemas.microsoft.com/office/drawing/2014/main" id="{B1CA4FE3-7CBB-4B33-1685-EB1E29569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6330" r="16987" b="20550"/>
          <a:stretch/>
        </p:blipFill>
        <p:spPr bwMode="auto">
          <a:xfrm>
            <a:off x="151002" y="17230"/>
            <a:ext cx="780000" cy="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7D482CC-06C2-3A4B-B9C3-7F496772638A}"/>
              </a:ext>
            </a:extLst>
          </p:cNvPr>
          <p:cNvSpPr txBox="1"/>
          <p:nvPr/>
        </p:nvSpPr>
        <p:spPr>
          <a:xfrm>
            <a:off x="1090393" y="39775"/>
            <a:ext cx="97967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ESTRATÉGIA DE COMUNICAÇÃO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9216AF-5ED7-0B3B-4A3C-9F68CFEE5C30}"/>
              </a:ext>
            </a:extLst>
          </p:cNvPr>
          <p:cNvSpPr txBox="1"/>
          <p:nvPr/>
        </p:nvSpPr>
        <p:spPr>
          <a:xfrm>
            <a:off x="1090393" y="792443"/>
            <a:ext cx="352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EXEMPLO DE REPORT SEMANAL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A525A0-7183-3372-2FD8-2AB3EEA5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57" y="1415240"/>
            <a:ext cx="9264719" cy="51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848520-BB24-4900-8325-BD2ED987F833}"/>
              </a:ext>
            </a:extLst>
          </p:cNvPr>
          <p:cNvSpPr txBox="1"/>
          <p:nvPr/>
        </p:nvSpPr>
        <p:spPr>
          <a:xfrm>
            <a:off x="1224793" y="950785"/>
            <a:ext cx="7578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PONTOS DE CONTROLE PARA ACEITAÇÃO PELA ITAESBRA DOS SERVIÇOS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DBABB1-8CD9-4889-9C10-30398E5F91E9}"/>
              </a:ext>
            </a:extLst>
          </p:cNvPr>
          <p:cNvSpPr txBox="1"/>
          <p:nvPr/>
        </p:nvSpPr>
        <p:spPr>
          <a:xfrm>
            <a:off x="183026" y="2090626"/>
            <a:ext cx="891545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Aprovação do Planejamento das execução das Atividades 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Aprovação do uso do sistema no ambiente de homologação através da execução de PLANO DE TESTES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Aprovação da execução do cutover para o ambiente de produção GO LIVE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Encerramento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8" name="Picture 2" descr="Aceite o arquivo ou lista de verificação | Ícone Gratis">
            <a:extLst>
              <a:ext uri="{FF2B5EF4-FFF2-40B4-BE49-F238E27FC236}">
                <a16:creationId xmlns:a16="http://schemas.microsoft.com/office/drawing/2014/main" id="{7296EE3F-7E2F-4B3B-A27B-44E060CD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" y="188124"/>
            <a:ext cx="823150" cy="8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CFD5BF7-9076-4F68-A98E-ADE4F64DCAA9}"/>
              </a:ext>
            </a:extLst>
          </p:cNvPr>
          <p:cNvSpPr txBox="1"/>
          <p:nvPr/>
        </p:nvSpPr>
        <p:spPr>
          <a:xfrm>
            <a:off x="1224793" y="188124"/>
            <a:ext cx="8761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ACEITE PARA GATE PROJETO 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47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848520-BB24-4900-8325-BD2ED987F833}"/>
              </a:ext>
            </a:extLst>
          </p:cNvPr>
          <p:cNvSpPr txBox="1"/>
          <p:nvPr/>
        </p:nvSpPr>
        <p:spPr>
          <a:xfrm>
            <a:off x="1224793" y="950785"/>
            <a:ext cx="4217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EXEMPLO DE DOCUMENTO DE ACEITE </a:t>
            </a:r>
          </a:p>
        </p:txBody>
      </p:sp>
      <p:pic>
        <p:nvPicPr>
          <p:cNvPr id="9218" name="Picture 2" descr="Aceite o arquivo ou lista de verificação | Ícone Gratis">
            <a:extLst>
              <a:ext uri="{FF2B5EF4-FFF2-40B4-BE49-F238E27FC236}">
                <a16:creationId xmlns:a16="http://schemas.microsoft.com/office/drawing/2014/main" id="{7296EE3F-7E2F-4B3B-A27B-44E060CD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" y="188124"/>
            <a:ext cx="823150" cy="8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CFD5BF7-9076-4F68-A98E-ADE4F64DCAA9}"/>
              </a:ext>
            </a:extLst>
          </p:cNvPr>
          <p:cNvSpPr txBox="1"/>
          <p:nvPr/>
        </p:nvSpPr>
        <p:spPr>
          <a:xfrm>
            <a:off x="1224793" y="188124"/>
            <a:ext cx="80191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ACEITE PARA CADA GATE 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9A9206-8BAD-4D54-8D76-C6AE5CAB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301932" y="1796318"/>
            <a:ext cx="9588135" cy="464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594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F5A0F2-EC05-4B8E-B460-FE7B4F927F55}"/>
              </a:ext>
            </a:extLst>
          </p:cNvPr>
          <p:cNvSpPr txBox="1"/>
          <p:nvPr/>
        </p:nvSpPr>
        <p:spPr>
          <a:xfrm>
            <a:off x="1090393" y="148063"/>
            <a:ext cx="108485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FLUXO SOLICITAÇÃO DE MUDANÇA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146" name="Picture 2" descr="Request Icon #222391 - Free Icons Library">
            <a:extLst>
              <a:ext uri="{FF2B5EF4-FFF2-40B4-BE49-F238E27FC236}">
                <a16:creationId xmlns:a16="http://schemas.microsoft.com/office/drawing/2014/main" id="{E67227B2-4351-4A84-9A3E-CA579E60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" y="62819"/>
            <a:ext cx="1032261" cy="10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C4CCF20-3894-47F1-B049-F86470ACB30B}"/>
              </a:ext>
            </a:extLst>
          </p:cNvPr>
          <p:cNvSpPr txBox="1"/>
          <p:nvPr/>
        </p:nvSpPr>
        <p:spPr>
          <a:xfrm>
            <a:off x="161336" y="1567298"/>
            <a:ext cx="11777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1.  Serão utilizados os módulos padrões das Soluções SIQ, qualquer necessidade de alteração em relatórios, telas, gráficos, formulários e indicadores deverá passar pelo processo de Solicitação de Alteração de Escopo (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Change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Request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). 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 Essas mudanças de escopo serão submetidas aos Gerentes de Projeto, Karen, por meio de documento específico denominado Solicitação de Mudança de Escopo (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Change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Request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).  Ao receber a solicitação de mudança de escopo será avaliado por especialistas no produto SIQ, o impacto no projeto, cronograma e custo.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3.  Se a melhoria for possível de ser realizada, será incluída no projeto uma vez que aprovada pelo responsável designado pela ITAESBRA, e devidamente faturada com base no tempo e recursos necessários.</a:t>
            </a:r>
          </a:p>
        </p:txBody>
      </p:sp>
    </p:spTree>
    <p:extLst>
      <p:ext uri="{BB962C8B-B14F-4D97-AF65-F5344CB8AC3E}">
        <p14:creationId xmlns:p14="http://schemas.microsoft.com/office/powerpoint/2010/main" val="762953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INFRAESTRUTURA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B93E5FC1-4532-4C0B-B58C-2A436AA9C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0"/>
          <a:stretch/>
        </p:blipFill>
        <p:spPr bwMode="auto">
          <a:xfrm>
            <a:off x="0" y="0"/>
            <a:ext cx="12192000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4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ADA5D11-3717-4D5F-AD87-4AF7536F5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92205"/>
              </p:ext>
            </p:extLst>
          </p:nvPr>
        </p:nvGraphicFramePr>
        <p:xfrm>
          <a:off x="516941" y="1575488"/>
          <a:ext cx="10621161" cy="176539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41397">
                  <a:extLst>
                    <a:ext uri="{9D8B030D-6E8A-4147-A177-3AD203B41FA5}">
                      <a16:colId xmlns:a16="http://schemas.microsoft.com/office/drawing/2014/main" val="561614603"/>
                    </a:ext>
                  </a:extLst>
                </a:gridCol>
                <a:gridCol w="2266862">
                  <a:extLst>
                    <a:ext uri="{9D8B030D-6E8A-4147-A177-3AD203B41FA5}">
                      <a16:colId xmlns:a16="http://schemas.microsoft.com/office/drawing/2014/main" val="1114167004"/>
                    </a:ext>
                  </a:extLst>
                </a:gridCol>
                <a:gridCol w="2021746">
                  <a:extLst>
                    <a:ext uri="{9D8B030D-6E8A-4147-A177-3AD203B41FA5}">
                      <a16:colId xmlns:a16="http://schemas.microsoft.com/office/drawing/2014/main" val="1603135548"/>
                    </a:ext>
                  </a:extLst>
                </a:gridCol>
                <a:gridCol w="3691156">
                  <a:extLst>
                    <a:ext uri="{9D8B030D-6E8A-4147-A177-3AD203B41FA5}">
                      <a16:colId xmlns:a16="http://schemas.microsoft.com/office/drawing/2014/main" val="3875936173"/>
                    </a:ext>
                  </a:extLst>
                </a:gridCol>
              </a:tblGrid>
              <a:tr h="42783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</a:rPr>
                        <a:t>ÁREA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</a:rPr>
                        <a:t>MODALIDADE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</a:rPr>
                        <a:t>USUÁRIOS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</a:p>
                  </a:txBody>
                  <a:tcPr marL="43994" marR="43994" marT="0" marB="0" anchor="ctr"/>
                </a:tc>
                <a:extLst>
                  <a:ext uri="{0D108BD9-81ED-4DB2-BD59-A6C34878D82A}">
                    <a16:rowId xmlns:a16="http://schemas.microsoft.com/office/drawing/2014/main" val="901368124"/>
                  </a:ext>
                </a:extLst>
              </a:tr>
              <a:tr h="13375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ITAESBRA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 FULL - NOMEADO</a:t>
                      </a: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5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Funcionários ITAESBRA, sendo que a quantidade será atualizada após a data de entrada em produção, de acordo com o contratado na proposta P0154_23.</a:t>
                      </a:r>
                      <a:endParaRPr lang="pt-B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extLst>
                  <a:ext uri="{0D108BD9-81ED-4DB2-BD59-A6C34878D82A}">
                    <a16:rowId xmlns:a16="http://schemas.microsoft.com/office/drawing/2014/main" val="305012987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0EB17BA-087B-4BE7-9CAD-EFC51D040164}"/>
              </a:ext>
            </a:extLst>
          </p:cNvPr>
          <p:cNvSpPr txBox="1"/>
          <p:nvPr/>
        </p:nvSpPr>
        <p:spPr>
          <a:xfrm>
            <a:off x="744755" y="-33032"/>
            <a:ext cx="43492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LICENÇAS SIQ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702276-7C83-4517-AE47-7FF341806A49}"/>
              </a:ext>
            </a:extLst>
          </p:cNvPr>
          <p:cNvSpPr txBox="1"/>
          <p:nvPr/>
        </p:nvSpPr>
        <p:spPr>
          <a:xfrm>
            <a:off x="795894" y="713714"/>
            <a:ext cx="925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TIPO DE USUÁRIOS E ÁREAS CONTRATADOS PARA ACESSAR O SISTEMA SIQ ON PREMISES</a:t>
            </a:r>
          </a:p>
        </p:txBody>
      </p:sp>
      <p:pic>
        <p:nvPicPr>
          <p:cNvPr id="9" name="Picture 2" descr="Licence Icon - Free Download, PNG and Vector">
            <a:extLst>
              <a:ext uri="{FF2B5EF4-FFF2-40B4-BE49-F238E27FC236}">
                <a16:creationId xmlns:a16="http://schemas.microsoft.com/office/drawing/2014/main" id="{5EB20B35-1CA8-4B4F-93EF-585976ED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742" cy="8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81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ADA5D11-3717-4D5F-AD87-4AF7536F5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244"/>
              </p:ext>
            </p:extLst>
          </p:nvPr>
        </p:nvGraphicFramePr>
        <p:xfrm>
          <a:off x="547536" y="1860570"/>
          <a:ext cx="10919604" cy="208518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354066">
                  <a:extLst>
                    <a:ext uri="{9D8B030D-6E8A-4147-A177-3AD203B41FA5}">
                      <a16:colId xmlns:a16="http://schemas.microsoft.com/office/drawing/2014/main" val="561614603"/>
                    </a:ext>
                  </a:extLst>
                </a:gridCol>
                <a:gridCol w="2878479">
                  <a:extLst>
                    <a:ext uri="{9D8B030D-6E8A-4147-A177-3AD203B41FA5}">
                      <a16:colId xmlns:a16="http://schemas.microsoft.com/office/drawing/2014/main" val="1114167004"/>
                    </a:ext>
                  </a:extLst>
                </a:gridCol>
                <a:gridCol w="4687059">
                  <a:extLst>
                    <a:ext uri="{9D8B030D-6E8A-4147-A177-3AD203B41FA5}">
                      <a16:colId xmlns:a16="http://schemas.microsoft.com/office/drawing/2014/main" val="3875936173"/>
                    </a:ext>
                  </a:extLst>
                </a:gridCol>
              </a:tblGrid>
              <a:tr h="42783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SERVIÇO</a:t>
                      </a: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</a:rPr>
                        <a:t>MODALIDADE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</a:p>
                  </a:txBody>
                  <a:tcPr marL="43994" marR="43994" marT="0" marB="0" anchor="ctr"/>
                </a:tc>
                <a:extLst>
                  <a:ext uri="{0D108BD9-81ED-4DB2-BD59-A6C34878D82A}">
                    <a16:rowId xmlns:a16="http://schemas.microsoft.com/office/drawing/2014/main" val="901368124"/>
                  </a:ext>
                </a:extLst>
              </a:tr>
              <a:tr h="16573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SUPORTE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8 x 5</a:t>
                      </a:r>
                    </a:p>
                  </a:txBody>
                  <a:tcPr marL="43994" marR="43994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 a DÚVIDAS CONCEITUAIS e CORREÇÃO BUGS</a:t>
                      </a:r>
                    </a:p>
                  </a:txBody>
                  <a:tcPr marL="43994" marR="43994" marT="0" marB="0" anchor="ctr"/>
                </a:tc>
                <a:extLst>
                  <a:ext uri="{0D108BD9-81ED-4DB2-BD59-A6C34878D82A}">
                    <a16:rowId xmlns:a16="http://schemas.microsoft.com/office/drawing/2014/main" val="305012987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0EB17BA-087B-4BE7-9CAD-EFC51D040164}"/>
              </a:ext>
            </a:extLst>
          </p:cNvPr>
          <p:cNvSpPr txBox="1"/>
          <p:nvPr/>
        </p:nvSpPr>
        <p:spPr>
          <a:xfrm>
            <a:off x="744755" y="-33032"/>
            <a:ext cx="4924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CONTINUIDADE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702276-7C83-4517-AE47-7FF341806A49}"/>
              </a:ext>
            </a:extLst>
          </p:cNvPr>
          <p:cNvSpPr txBox="1"/>
          <p:nvPr/>
        </p:nvSpPr>
        <p:spPr>
          <a:xfrm>
            <a:off x="795894" y="713714"/>
            <a:ext cx="592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RELACIONAMENTO SIQ APÓS A EXECUÇÃO DO PROJETO</a:t>
            </a:r>
          </a:p>
        </p:txBody>
      </p:sp>
      <p:pic>
        <p:nvPicPr>
          <p:cNvPr id="9" name="Picture 2" descr="Licence Icon - Free Download, PNG and Vector">
            <a:extLst>
              <a:ext uri="{FF2B5EF4-FFF2-40B4-BE49-F238E27FC236}">
                <a16:creationId xmlns:a16="http://schemas.microsoft.com/office/drawing/2014/main" id="{5EB20B35-1CA8-4B4F-93EF-585976ED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742" cy="8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5A64B2-4E54-4403-779E-EAAD46CD6AD1}"/>
              </a:ext>
            </a:extLst>
          </p:cNvPr>
          <p:cNvSpPr txBox="1"/>
          <p:nvPr/>
        </p:nvSpPr>
        <p:spPr>
          <a:xfrm>
            <a:off x="547536" y="4451919"/>
            <a:ext cx="10869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*Não encontra-se contemplado no atual contrato da ITAESBRA o ambiente de infraestrutura do cliente.  </a:t>
            </a:r>
          </a:p>
        </p:txBody>
      </p:sp>
    </p:spTree>
    <p:extLst>
      <p:ext uri="{BB962C8B-B14F-4D97-AF65-F5344CB8AC3E}">
        <p14:creationId xmlns:p14="http://schemas.microsoft.com/office/powerpoint/2010/main" val="24624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DOCUMENTOS</a:t>
            </a:r>
          </a:p>
        </p:txBody>
      </p:sp>
      <p:pic>
        <p:nvPicPr>
          <p:cNvPr id="2054" name="Picture 6" descr="Processo de negócio: definição, sua importância e etapas">
            <a:extLst>
              <a:ext uri="{FF2B5EF4-FFF2-40B4-BE49-F238E27FC236}">
                <a16:creationId xmlns:a16="http://schemas.microsoft.com/office/drawing/2014/main" id="{E1B2C243-BDA7-4420-A41D-44903B91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7"/>
          <a:stretch/>
        </p:blipFill>
        <p:spPr bwMode="auto">
          <a:xfrm>
            <a:off x="0" y="0"/>
            <a:ext cx="1218111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71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9DF9-8EA2-D7FD-564C-AF997873E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26E4510-792C-650C-B1D2-B125BDDA1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67429"/>
              </p:ext>
            </p:extLst>
          </p:nvPr>
        </p:nvGraphicFramePr>
        <p:xfrm>
          <a:off x="130628" y="1379041"/>
          <a:ext cx="10886913" cy="5335808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343948">
                  <a:extLst>
                    <a:ext uri="{9D8B030D-6E8A-4147-A177-3AD203B41FA5}">
                      <a16:colId xmlns:a16="http://schemas.microsoft.com/office/drawing/2014/main" val="726080558"/>
                    </a:ext>
                  </a:extLst>
                </a:gridCol>
                <a:gridCol w="10542965">
                  <a:extLst>
                    <a:ext uri="{9D8B030D-6E8A-4147-A177-3AD203B41FA5}">
                      <a16:colId xmlns:a16="http://schemas.microsoft.com/office/drawing/2014/main" val="3776559358"/>
                    </a:ext>
                  </a:extLst>
                </a:gridCol>
              </a:tblGrid>
              <a:tr h="1486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REGRA</a:t>
                      </a:r>
                      <a:endParaRPr lang="pt-BR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852731"/>
                  </a:ext>
                </a:extLst>
              </a:tr>
              <a:tr h="5576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CRIAÇÃO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REALIZADA PELO FORNECEDOR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62148"/>
                  </a:ext>
                </a:extLst>
              </a:tr>
              <a:tr h="1439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CAMPOS OBRIGATÓRIOS</a:t>
                      </a:r>
                      <a:b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 Documento = trazer padrão Fornecedor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Documento = trazer padrão Reajuste de Preços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Propriedade = trazer padrão Fornecedor</a:t>
                      </a:r>
                      <a:b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Propriedade</a:t>
                      </a:r>
                      <a:b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Validade em Data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84653"/>
                  </a:ext>
                </a:extLst>
              </a:tr>
              <a:tr h="17962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CAMPOS READ ONLY</a:t>
                      </a:r>
                      <a:b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Versão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Revisão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Documento Principal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 do Documento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Regulamentação do Documento</a:t>
                      </a:r>
                      <a:b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Workflow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79503"/>
                  </a:ext>
                </a:extLst>
              </a:tr>
              <a:tr h="8818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DÍGITOS/ANO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EX: 0001/24</a:t>
                      </a:r>
                      <a:endParaRPr kumimoji="0" lang="pt-BR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6835"/>
                  </a:ext>
                </a:extLst>
              </a:tr>
              <a:tr h="2376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VERSÃO</a:t>
                      </a:r>
                      <a:b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Nenhum usuário deve ter a permissão de criar/ apagar uma versão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09926"/>
                  </a:ext>
                </a:extLst>
              </a:tr>
            </a:tbl>
          </a:graphicData>
        </a:graphic>
      </p:graphicFrame>
      <p:pic>
        <p:nvPicPr>
          <p:cNvPr id="6" name="Picture 4" descr="Adicionar regra Ícone - Download Grátis, PNG e Vetores">
            <a:extLst>
              <a:ext uri="{FF2B5EF4-FFF2-40B4-BE49-F238E27FC236}">
                <a16:creationId xmlns:a16="http://schemas.microsoft.com/office/drawing/2014/main" id="{1C774DAE-EBF9-4285-8152-6C7376FD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AE173BA-AF5C-BF29-BB85-6F667ED52950}"/>
              </a:ext>
            </a:extLst>
          </p:cNvPr>
          <p:cNvSpPr txBox="1"/>
          <p:nvPr/>
        </p:nvSpPr>
        <p:spPr>
          <a:xfrm>
            <a:off x="1243179" y="107036"/>
            <a:ext cx="6654727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REGRAS DE NEGÓCIO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4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B9C58F50-5735-485A-BA0E-9EB514072730}"/>
              </a:ext>
            </a:extLst>
          </p:cNvPr>
          <p:cNvSpPr/>
          <p:nvPr/>
        </p:nvSpPr>
        <p:spPr>
          <a:xfrm>
            <a:off x="1831130" y="3831322"/>
            <a:ext cx="8659813" cy="135366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>
              <a:solidFill>
                <a:srgbClr val="FFFFFF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795E652-FC1E-42AF-8264-19CDCF29BC9B}"/>
              </a:ext>
            </a:extLst>
          </p:cNvPr>
          <p:cNvSpPr/>
          <p:nvPr/>
        </p:nvSpPr>
        <p:spPr>
          <a:xfrm>
            <a:off x="5353793" y="964297"/>
            <a:ext cx="5130800" cy="27257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>
              <a:solidFill>
                <a:srgbClr val="FFFFFF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4EF293-38A3-41E0-86B7-E5C1E0394172}"/>
              </a:ext>
            </a:extLst>
          </p:cNvPr>
          <p:cNvSpPr/>
          <p:nvPr/>
        </p:nvSpPr>
        <p:spPr>
          <a:xfrm>
            <a:off x="1831130" y="965885"/>
            <a:ext cx="3376613" cy="27257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>
              <a:solidFill>
                <a:srgbClr val="FFFFFF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EDEE1B2-657F-457D-8D2C-EABF4228E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468" y="1467535"/>
            <a:ext cx="1312862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Process Flow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069E0ED-5E4B-4E8C-B75B-CEEE6F63F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593" y="2577197"/>
            <a:ext cx="1312862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Risk / FMEA Management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rgbClr val="002060"/>
                </a:solidFill>
                <a:latin typeface="Calibri" charset="0"/>
                <a:cs typeface="Arial" charset="0"/>
              </a:rPr>
              <a:t>Concept, System, Project, Process, Tooling, Service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6A52743-E4C7-4782-B236-DACC324F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580" y="2577197"/>
            <a:ext cx="1312863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Control Plan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2E9E4D15-CC75-471A-B003-1BEC117C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593" y="1440547"/>
            <a:ext cx="1312862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Approval Process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rgbClr val="002060"/>
                </a:solidFill>
                <a:latin typeface="Calibri" charset="0"/>
                <a:cs typeface="Arial" charset="0"/>
              </a:rPr>
              <a:t>APQP, PAPP, Specific PDIP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E5FB7211-1A40-4884-B676-62AD15C9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18" y="1423085"/>
            <a:ext cx="1312862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Inspection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rgbClr val="002060"/>
                </a:solidFill>
                <a:latin typeface="Calibri" charset="0"/>
                <a:cs typeface="Arial" charset="0"/>
              </a:rPr>
              <a:t>Supplier, Logistic Operator, </a:t>
            </a:r>
            <a:r>
              <a:rPr lang="en-US" sz="1000" dirty="0">
                <a:solidFill>
                  <a:srgbClr val="002060"/>
                </a:solidFill>
                <a:latin typeface="Calibri" charset="0"/>
              </a:rPr>
              <a:t>I</a:t>
            </a:r>
            <a:r>
              <a:rPr lang="en-US" sz="1000" dirty="0">
                <a:solidFill>
                  <a:srgbClr val="002060"/>
                </a:solidFill>
                <a:latin typeface="Calibri" charset="0"/>
                <a:cs typeface="Arial" charset="0"/>
              </a:rPr>
              <a:t>ncoming, Manufacturing</a:t>
            </a:r>
          </a:p>
        </p:txBody>
      </p:sp>
      <p:sp>
        <p:nvSpPr>
          <p:cNvPr id="43" name="Retângulo 18">
            <a:extLst>
              <a:ext uri="{FF2B5EF4-FFF2-40B4-BE49-F238E27FC236}">
                <a16:creationId xmlns:a16="http://schemas.microsoft.com/office/drawing/2014/main" id="{A494D1E5-A5DE-4245-A2D0-1066219C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55" y="984935"/>
            <a:ext cx="3376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>
                <a:solidFill>
                  <a:srgbClr val="002060"/>
                </a:solidFill>
              </a:rPr>
              <a:t>DEVELOPMENT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BC72E09-7C7C-4B55-A8B1-0AD76108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30" y="4263122"/>
            <a:ext cx="1512888" cy="723900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Nonconformity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Occurrence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2C304729-74BD-40A0-9A76-F21C63CD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55" y="6108913"/>
            <a:ext cx="2752725" cy="61277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cs typeface="Arial" charset="0"/>
              </a:rPr>
              <a:t>ERP Interface </a:t>
            </a:r>
            <a:r>
              <a:rPr lang="en-US" sz="1000" dirty="0">
                <a:solidFill>
                  <a:schemeClr val="bg1"/>
                </a:solidFill>
                <a:latin typeface="Calibri" charset="0"/>
                <a:cs typeface="Arial" charset="0"/>
              </a:rPr>
              <a:t>(</a:t>
            </a:r>
            <a:r>
              <a:rPr lang="en-US" sz="800" dirty="0">
                <a:solidFill>
                  <a:schemeClr val="bg1"/>
                </a:solidFill>
                <a:latin typeface="Calibri" charset="0"/>
                <a:cs typeface="Arial" charset="0"/>
              </a:rPr>
              <a:t>SAP, TOVTS, QAD, ORACLE, JDE, PEOPLESOFT, IFS, TOVTS, DATASUL, LOGIX, LEGACY….)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7D48BD7-9009-4EBE-8012-A2477FC9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1318" y="5359613"/>
            <a:ext cx="1296987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cs typeface="Arial" charset="0"/>
              </a:rPr>
              <a:t>Agent 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bg1"/>
                </a:solidFill>
                <a:latin typeface="Calibri" charset="0"/>
                <a:cs typeface="Arial" charset="0"/>
              </a:rPr>
              <a:t>Email, SMS, Notification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C4DB372-EBEE-4109-809C-3997FA1B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568" y="5358025"/>
            <a:ext cx="1296987" cy="642938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chemeClr val="bg1"/>
                </a:solidFill>
                <a:cs typeface="Arial" charset="0"/>
              </a:rPr>
              <a:t>Analytics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800" dirty="0">
                <a:solidFill>
                  <a:schemeClr val="bg1"/>
                </a:solidFill>
                <a:cs typeface="Arial" charset="0"/>
              </a:rPr>
              <a:t>Charts, Reports, Dashboard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A397EE7C-D70C-4024-A70D-47D76FC1E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80" y="5359613"/>
            <a:ext cx="1296988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cs typeface="Arial" charset="0"/>
              </a:rPr>
              <a:t>BPM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bg1"/>
                </a:solidFill>
                <a:latin typeface="Calibri" charset="0"/>
                <a:cs typeface="Arial" charset="0"/>
              </a:rPr>
              <a:t>Workflow, Rules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06838504-3269-40F3-88D5-BF4156F9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55" y="5359613"/>
            <a:ext cx="1295400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cs typeface="Arial" charset="0"/>
              </a:rPr>
              <a:t>Translator</a:t>
            </a:r>
          </a:p>
          <a:p>
            <a:pPr fontAlgn="t">
              <a:defRPr/>
            </a:pPr>
            <a:r>
              <a:rPr lang="en-US" sz="700" dirty="0">
                <a:solidFill>
                  <a:schemeClr val="bg1"/>
                </a:solidFill>
                <a:latin typeface="Calibri" charset="0"/>
                <a:cs typeface="Arial" charset="0"/>
              </a:rPr>
              <a:t>English, Portuguese, Spanish, German, Japanese, Chinese, Arabic, Turkish, …</a:t>
            </a:r>
            <a:endParaRPr lang="en-US" sz="800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B09E7B3-AD3A-4F7D-A9E1-55DA306C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130" y="5359613"/>
            <a:ext cx="1296988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cs typeface="Arial" charset="0"/>
              </a:rPr>
              <a:t>Security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bg1"/>
                </a:solidFill>
                <a:latin typeface="Calibri" charset="0"/>
                <a:cs typeface="Arial" charset="0"/>
              </a:rPr>
              <a:t>Authentication, Authorization, Auditing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83917AD-4863-481C-96EE-3BE05F00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18" y="2591485"/>
            <a:ext cx="1312862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dirty="0" err="1">
                <a:solidFill>
                  <a:srgbClr val="002060"/>
                </a:solidFill>
                <a:cs typeface="Arial" charset="0"/>
              </a:rPr>
              <a:t>Competency</a:t>
            </a:r>
            <a:r>
              <a:rPr lang="pt-BR" altLang="pt-BR" sz="14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pt-BR" altLang="pt-BR" sz="1400" dirty="0" err="1">
                <a:solidFill>
                  <a:srgbClr val="002060"/>
                </a:solidFill>
                <a:cs typeface="Arial" charset="0"/>
              </a:rPr>
              <a:t>Process</a:t>
            </a:r>
            <a:r>
              <a:rPr lang="pt-BR" altLang="pt-B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altLang="pt-BR" sz="1400" dirty="0" err="1">
                <a:solidFill>
                  <a:srgbClr val="002060"/>
                </a:solidFill>
                <a:cs typeface="Arial" charset="0"/>
              </a:rPr>
              <a:t>and</a:t>
            </a:r>
            <a:r>
              <a:rPr lang="pt-BR" altLang="pt-B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altLang="pt-BR" sz="1400" dirty="0" err="1">
                <a:solidFill>
                  <a:srgbClr val="002060"/>
                </a:solidFill>
                <a:cs typeface="Arial" charset="0"/>
              </a:rPr>
              <a:t>Change</a:t>
            </a:r>
            <a:r>
              <a:rPr lang="pt-BR" altLang="pt-B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altLang="pt-BR" sz="1000" dirty="0">
                <a:solidFill>
                  <a:srgbClr val="002060"/>
                </a:solidFill>
                <a:cs typeface="Arial" charset="0"/>
              </a:rPr>
              <a:t>Management</a:t>
            </a:r>
            <a:endParaRPr lang="en-US" altLang="pt-BR" sz="1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DB29A5F5-B449-4A9D-A6A8-AF2C0D1C9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955" y="1438960"/>
            <a:ext cx="1311275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Evaluation</a:t>
            </a:r>
            <a:r>
              <a:rPr lang="en-US" sz="1000" dirty="0">
                <a:solidFill>
                  <a:srgbClr val="002060"/>
                </a:solidFill>
                <a:latin typeface="Calibri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rgbClr val="002060"/>
                </a:solidFill>
                <a:latin typeface="Calibri" charset="0"/>
                <a:cs typeface="Arial" charset="0"/>
              </a:rPr>
              <a:t>Audit, Self-Evaluation, Process, Others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7574BB-71E8-4F04-938E-32806D23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355" y="4283760"/>
            <a:ext cx="1512888" cy="723900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002060"/>
                </a:solidFill>
                <a:cs typeface="Arial" charset="0"/>
              </a:rPr>
              <a:t>KPI / OKR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9FA0A31-9048-4793-A6E4-D5F824E09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55" y="4266297"/>
            <a:ext cx="1512888" cy="725488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rgbClr val="002060"/>
                </a:solidFill>
                <a:cs typeface="Arial" charset="0"/>
              </a:rPr>
              <a:t>Nonconformity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rgbClr val="002060"/>
                </a:solidFill>
                <a:cs typeface="Arial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000">
                <a:solidFill>
                  <a:srgbClr val="002060"/>
                </a:solidFill>
                <a:cs typeface="Arial" charset="0"/>
              </a:rPr>
              <a:t>(8D, 5PB, A3, Others)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3AB9316-D760-4C33-9B09-4EF6FE3FC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543" y="2578785"/>
            <a:ext cx="1312862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002060"/>
                </a:solidFill>
                <a:cs typeface="Arial" charset="0"/>
              </a:rPr>
              <a:t>Tooling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000" dirty="0">
                <a:solidFill>
                  <a:srgbClr val="002060"/>
                </a:solidFill>
                <a:cs typeface="Arial" charset="0"/>
              </a:rPr>
              <a:t>Supplier, Internal, others</a:t>
            </a:r>
            <a:endParaRPr lang="en-US" altLang="pt-BR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4D65F8F-1D2F-43B9-84C0-D4F90ABA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330" y="1437372"/>
            <a:ext cx="1311275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002060"/>
                </a:solidFill>
                <a:cs typeface="Arial" charset="0"/>
              </a:rPr>
              <a:t>Document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000" dirty="0">
                <a:solidFill>
                  <a:srgbClr val="002060"/>
                </a:solidFill>
                <a:cs typeface="Arial" charset="0"/>
              </a:rPr>
              <a:t>ECM, Certification, Policy Requirements</a:t>
            </a:r>
            <a:endParaRPr lang="en-US" altLang="pt-BR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4992CD34-0C38-43A0-A92A-4710A3E29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693" y="4280585"/>
            <a:ext cx="1512887" cy="723900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rgbClr val="002060"/>
                </a:solidFill>
                <a:cs typeface="Arial" charset="0"/>
              </a:rPr>
              <a:t>Nonconformity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rgbClr val="002060"/>
                </a:solidFill>
                <a:cs typeface="Arial" charset="0"/>
              </a:rPr>
              <a:t>Debit Note</a:t>
            </a:r>
            <a:endParaRPr lang="en-US" altLang="pt-BR" sz="1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" name="Retângulo 18">
            <a:extLst>
              <a:ext uri="{FF2B5EF4-FFF2-40B4-BE49-F238E27FC236}">
                <a16:creationId xmlns:a16="http://schemas.microsoft.com/office/drawing/2014/main" id="{66228A80-61B9-4815-BCE7-2683B636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243" y="983347"/>
            <a:ext cx="508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>
                <a:solidFill>
                  <a:srgbClr val="002060"/>
                </a:solidFill>
              </a:rPr>
              <a:t>QUALIFICATION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D00E3ED9-2665-4B72-9E06-D4CF07B2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330" y="2593072"/>
            <a:ext cx="1311275" cy="923925"/>
          </a:xfrm>
          <a:prstGeom prst="rect">
            <a:avLst/>
          </a:prstGeom>
          <a:solidFill>
            <a:srgbClr val="B9CDE5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002060"/>
                </a:solidFill>
                <a:latin typeface="Calibri" charset="0"/>
                <a:cs typeface="Arial" charset="0"/>
              </a:rPr>
              <a:t>SPC</a:t>
            </a:r>
            <a:br>
              <a:rPr lang="pt-BR" sz="1000" dirty="0"/>
            </a:br>
            <a:r>
              <a:rPr lang="en-US" sz="1000" dirty="0">
                <a:solidFill>
                  <a:srgbClr val="002060"/>
                </a:solidFill>
                <a:cs typeface="Arial" charset="0"/>
              </a:rPr>
              <a:t>Statistical</a:t>
            </a:r>
            <a:r>
              <a:rPr lang="en-US" altLang="pt-BR" sz="1000" dirty="0">
                <a:solidFill>
                  <a:srgbClr val="002060"/>
                </a:solidFill>
                <a:cs typeface="Arial" charset="0"/>
              </a:rPr>
              <a:t> Process Control</a:t>
            </a:r>
            <a:endParaRPr lang="en-US" sz="1000" dirty="0">
              <a:solidFill>
                <a:srgbClr val="002060"/>
              </a:solidFill>
              <a:latin typeface="Calibri" charset="0"/>
              <a:cs typeface="Arial" charset="0"/>
            </a:endParaRPr>
          </a:p>
        </p:txBody>
      </p:sp>
      <p:sp>
        <p:nvSpPr>
          <p:cNvPr id="60" name="Retângulo 18">
            <a:extLst>
              <a:ext uri="{FF2B5EF4-FFF2-40B4-BE49-F238E27FC236}">
                <a16:creationId xmlns:a16="http://schemas.microsoft.com/office/drawing/2014/main" id="{8EE005C5-20DA-4E80-8630-D93C0927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55" y="3850372"/>
            <a:ext cx="8656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>
                <a:solidFill>
                  <a:srgbClr val="002060"/>
                </a:solidFill>
              </a:rPr>
              <a:t>IMPROVEMENT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E8684BE1-52D9-4BB1-A8FF-8C3CEE7E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480" y="5356438"/>
            <a:ext cx="1296988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cs typeface="Arial" charset="0"/>
              </a:rPr>
              <a:t>Mobile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bg1"/>
                </a:solidFill>
                <a:latin typeface="Calibri" charset="0"/>
                <a:cs typeface="Arial" charset="0"/>
              </a:rPr>
              <a:t>IOS and Android Apps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C51FCFFD-1795-4ED3-BCB9-7BEA605A2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55" y="6093038"/>
            <a:ext cx="1296988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 err="1">
                <a:solidFill>
                  <a:schemeClr val="bg1"/>
                </a:solidFill>
                <a:latin typeface="Calibri" charset="0"/>
                <a:cs typeface="Arial" charset="0"/>
              </a:rPr>
              <a:t>IoT</a:t>
            </a:r>
            <a:endParaRPr lang="en-US" sz="1400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6B7E577A-06C8-4372-A6B2-7D9259C3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205" y="6077163"/>
            <a:ext cx="1296988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chemeClr val="bg1"/>
                </a:solidFill>
              </a:rPr>
              <a:t>Machine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chemeClr val="bg1"/>
                </a:solidFill>
              </a:rPr>
              <a:t>Learning</a:t>
            </a:r>
            <a:endParaRPr lang="en-US" altLang="pt-BR" sz="100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DB595873-A3BD-45F9-A556-691D98DA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568" y="6093038"/>
            <a:ext cx="1296987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chemeClr val="bg1"/>
                </a:solidFill>
              </a:rPr>
              <a:t>AR</a:t>
            </a:r>
            <a:endParaRPr lang="en-US" altLang="pt-BR" sz="1000">
              <a:solidFill>
                <a:schemeClr val="bg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53A5FD7-7B80-451C-9D96-162BD03FD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605" y="6097800"/>
            <a:ext cx="1296988" cy="6445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chemeClr val="bg1"/>
                </a:solidFill>
              </a:rPr>
              <a:t>Computer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>
                <a:solidFill>
                  <a:schemeClr val="bg1"/>
                </a:solidFill>
              </a:rPr>
              <a:t>VISION</a:t>
            </a:r>
            <a:endParaRPr lang="en-US" altLang="pt-BR" sz="1000">
              <a:solidFill>
                <a:schemeClr val="bg1"/>
              </a:solidFill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FB8F697A-BFFA-4214-9697-207604CB029B}"/>
              </a:ext>
            </a:extLst>
          </p:cNvPr>
          <p:cNvSpPr txBox="1"/>
          <p:nvPr/>
        </p:nvSpPr>
        <p:spPr>
          <a:xfrm>
            <a:off x="1090393" y="148063"/>
            <a:ext cx="93490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VISÃO GERAL DO SISTEMA SIQ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8" name="Picture 2" descr="ícone Aplicação, importação Livre de Material Design">
            <a:extLst>
              <a:ext uri="{FF2B5EF4-FFF2-40B4-BE49-F238E27FC236}">
                <a16:creationId xmlns:a16="http://schemas.microsoft.com/office/drawing/2014/main" id="{EA177AA2-C5DB-40AF-B0C6-908D58B9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" y="32541"/>
            <a:ext cx="960654" cy="9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13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E87A-5CB8-41ED-3DFC-6001D7CC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DF94837-CAB8-5554-6CA7-4D3CA9B60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27947"/>
              </p:ext>
            </p:extLst>
          </p:nvPr>
        </p:nvGraphicFramePr>
        <p:xfrm>
          <a:off x="134482" y="1092171"/>
          <a:ext cx="10886913" cy="3265578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343948">
                  <a:extLst>
                    <a:ext uri="{9D8B030D-6E8A-4147-A177-3AD203B41FA5}">
                      <a16:colId xmlns:a16="http://schemas.microsoft.com/office/drawing/2014/main" val="726080558"/>
                    </a:ext>
                  </a:extLst>
                </a:gridCol>
                <a:gridCol w="10542965">
                  <a:extLst>
                    <a:ext uri="{9D8B030D-6E8A-4147-A177-3AD203B41FA5}">
                      <a16:colId xmlns:a16="http://schemas.microsoft.com/office/drawing/2014/main" val="3776559358"/>
                    </a:ext>
                  </a:extLst>
                </a:gridCol>
              </a:tblGrid>
              <a:tr h="1486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REGRA</a:t>
                      </a:r>
                      <a:endParaRPr lang="pt-BR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852731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VIGÊNCIA (VALIDADE)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Nenhum usuário deve ter a permissão de criar uma vigência (validade)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83634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PERTENCE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Nenhum usuário deve ter a permissão de criar/ apagar pertence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1795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ANEXO PRINCIPAL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É obrigatório o preenchimento para ser possível a conclusão da primeira etapa</a:t>
                      </a:r>
                      <a:endParaRPr kumimoji="0" lang="pt-B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43087"/>
                  </a:ext>
                </a:extLst>
              </a:tr>
              <a:tr h="762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Formulário REAJUSTE DE PREÇOS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É obrigatório o preenchimento para ser possível a conclusão da primeira etapa (Fornecedor)</a:t>
                      </a:r>
                      <a:endParaRPr kumimoji="0" lang="pt-BR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79330"/>
                  </a:ext>
                </a:extLst>
              </a:tr>
              <a:tr h="762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CANCELAR DOCUMENTO </a:t>
                      </a:r>
                      <a:b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Somente usuário com papel Fornecedor tem a permissão de cancelar um documento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44688"/>
                  </a:ext>
                </a:extLst>
              </a:tr>
            </a:tbl>
          </a:graphicData>
        </a:graphic>
      </p:graphicFrame>
      <p:pic>
        <p:nvPicPr>
          <p:cNvPr id="6" name="Picture 4" descr="Adicionar regra Ícone - Download Grátis, PNG e Vetores">
            <a:extLst>
              <a:ext uri="{FF2B5EF4-FFF2-40B4-BE49-F238E27FC236}">
                <a16:creationId xmlns:a16="http://schemas.microsoft.com/office/drawing/2014/main" id="{6F92002C-E09A-0666-418E-CA2C4D3F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B4773C-6095-4E5C-2805-2FB59720B80E}"/>
              </a:ext>
            </a:extLst>
          </p:cNvPr>
          <p:cNvSpPr txBox="1"/>
          <p:nvPr/>
        </p:nvSpPr>
        <p:spPr>
          <a:xfrm>
            <a:off x="1243179" y="107036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REGRAS DE NEGÓCIO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62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E87A-5CB8-41ED-3DFC-6001D7CC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DF94837-CAB8-5554-6CA7-4D3CA9B60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45219"/>
              </p:ext>
            </p:extLst>
          </p:nvPr>
        </p:nvGraphicFramePr>
        <p:xfrm>
          <a:off x="134482" y="1092171"/>
          <a:ext cx="10886913" cy="2997200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343948">
                  <a:extLst>
                    <a:ext uri="{9D8B030D-6E8A-4147-A177-3AD203B41FA5}">
                      <a16:colId xmlns:a16="http://schemas.microsoft.com/office/drawing/2014/main" val="726080558"/>
                    </a:ext>
                  </a:extLst>
                </a:gridCol>
                <a:gridCol w="10542965">
                  <a:extLst>
                    <a:ext uri="{9D8B030D-6E8A-4147-A177-3AD203B41FA5}">
                      <a16:colId xmlns:a16="http://schemas.microsoft.com/office/drawing/2014/main" val="3776559358"/>
                    </a:ext>
                  </a:extLst>
                </a:gridCol>
              </a:tblGrid>
              <a:tr h="1486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REGRA</a:t>
                      </a:r>
                      <a:endParaRPr lang="pt-BR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852731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Trigger – 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Documento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a 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Próxima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Etapa Pendente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Enviar sempre para todos os responsáveis da etapa pendente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t-B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83634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– Documento Próxima Etapa Pendente em Atraso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Etapa “Fornecedor”: não deve enviar nenhum </a:t>
                      </a:r>
                      <a:r>
                        <a:rPr kumimoji="0" lang="pt-BR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kumimoji="0" lang="pt-B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Etapa “Compras”: 2 dias antes do vencimento deve enviar </a:t>
                      </a:r>
                      <a:r>
                        <a:rPr kumimoji="0" lang="pt-BR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os responsáveis da etapa e depois o envio deve ser semanal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Etapa “Diretoria”: 2 dias antes do vencimento deve enviar </a:t>
                      </a:r>
                      <a:r>
                        <a:rPr kumimoji="0" lang="pt-BR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os responsáveis da etapa e depois o envio deve ser semanal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t-B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1795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Trigger – Documento Finalizado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Enviar para todos os responsáveis de todas as etapas do workflow quando o documento estiver com o status “Reajuste Reprovado” ou “Reajuste Aprovado”</a:t>
                      </a:r>
                      <a:b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Enviar para os usuários da área Custos e Vendas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43087"/>
                  </a:ext>
                </a:extLst>
              </a:tr>
            </a:tbl>
          </a:graphicData>
        </a:graphic>
      </p:graphicFrame>
      <p:pic>
        <p:nvPicPr>
          <p:cNvPr id="6" name="Picture 4" descr="Adicionar regra Ícone - Download Grátis, PNG e Vetores">
            <a:extLst>
              <a:ext uri="{FF2B5EF4-FFF2-40B4-BE49-F238E27FC236}">
                <a16:creationId xmlns:a16="http://schemas.microsoft.com/office/drawing/2014/main" id="{6F92002C-E09A-0666-418E-CA2C4D3F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B4773C-6095-4E5C-2805-2FB59720B80E}"/>
              </a:ext>
            </a:extLst>
          </p:cNvPr>
          <p:cNvSpPr txBox="1"/>
          <p:nvPr/>
        </p:nvSpPr>
        <p:spPr>
          <a:xfrm>
            <a:off x="1243179" y="107036"/>
            <a:ext cx="1071573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REGRA ENVIO DE EMAIL - AGENTES</a:t>
            </a:r>
            <a:endParaRPr lang="pt-BR" sz="25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15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E87A-5CB8-41ED-3DFC-6001D7CC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dicionar regra Ícone - Download Grátis, PNG e Vetores">
            <a:extLst>
              <a:ext uri="{FF2B5EF4-FFF2-40B4-BE49-F238E27FC236}">
                <a16:creationId xmlns:a16="http://schemas.microsoft.com/office/drawing/2014/main" id="{6F92002C-E09A-0666-418E-CA2C4D3F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B4773C-6095-4E5C-2805-2FB59720B80E}"/>
              </a:ext>
            </a:extLst>
          </p:cNvPr>
          <p:cNvSpPr txBox="1"/>
          <p:nvPr/>
        </p:nvSpPr>
        <p:spPr>
          <a:xfrm>
            <a:off x="1243179" y="384035"/>
            <a:ext cx="107157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AGENTE – PRÓXIMA ETAPA PENDENTE</a:t>
            </a:r>
            <a:endParaRPr lang="pt-BR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477E8D-F442-B1D4-1F9E-AAB9A95F8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1" y="1289155"/>
            <a:ext cx="11179277" cy="48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8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E87A-5CB8-41ED-3DFC-6001D7CC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dicionar regra Ícone - Download Grátis, PNG e Vetores">
            <a:extLst>
              <a:ext uri="{FF2B5EF4-FFF2-40B4-BE49-F238E27FC236}">
                <a16:creationId xmlns:a16="http://schemas.microsoft.com/office/drawing/2014/main" id="{6F92002C-E09A-0666-418E-CA2C4D3F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B4773C-6095-4E5C-2805-2FB59720B80E}"/>
              </a:ext>
            </a:extLst>
          </p:cNvPr>
          <p:cNvSpPr txBox="1"/>
          <p:nvPr/>
        </p:nvSpPr>
        <p:spPr>
          <a:xfrm>
            <a:off x="1243179" y="384035"/>
            <a:ext cx="107157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AGENTE – PRÓXIMA ETAPA EM ATRASO</a:t>
            </a:r>
            <a:endParaRPr lang="pt-BR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914660-F971-C062-CE42-6018EB40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4" y="1299882"/>
            <a:ext cx="11702834" cy="51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E87A-5CB8-41ED-3DFC-6001D7CC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dicionar regra Ícone - Download Grátis, PNG e Vetores">
            <a:extLst>
              <a:ext uri="{FF2B5EF4-FFF2-40B4-BE49-F238E27FC236}">
                <a16:creationId xmlns:a16="http://schemas.microsoft.com/office/drawing/2014/main" id="{6F92002C-E09A-0666-418E-CA2C4D3F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B4773C-6095-4E5C-2805-2FB59720B80E}"/>
              </a:ext>
            </a:extLst>
          </p:cNvPr>
          <p:cNvSpPr txBox="1"/>
          <p:nvPr/>
        </p:nvSpPr>
        <p:spPr>
          <a:xfrm>
            <a:off x="1243179" y="384035"/>
            <a:ext cx="107157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AGENTE – DOCUMENTO FINALIZADO</a:t>
            </a:r>
            <a:endParaRPr lang="pt-BR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AFEF69-CD60-7E34-F3AE-DC1ECB6F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7" y="1264722"/>
            <a:ext cx="11371325" cy="49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9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C554D09-085B-4D80-B1BD-10F8941D5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91173"/>
              </p:ext>
            </p:extLst>
          </p:nvPr>
        </p:nvGraphicFramePr>
        <p:xfrm>
          <a:off x="157560" y="157264"/>
          <a:ext cx="11876879" cy="3749175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3966384">
                  <a:extLst>
                    <a:ext uri="{9D8B030D-6E8A-4147-A177-3AD203B41FA5}">
                      <a16:colId xmlns:a16="http://schemas.microsoft.com/office/drawing/2014/main" val="1458367203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3105585078"/>
                    </a:ext>
                  </a:extLst>
                </a:gridCol>
                <a:gridCol w="3978575">
                  <a:extLst>
                    <a:ext uri="{9D8B030D-6E8A-4147-A177-3AD203B41FA5}">
                      <a16:colId xmlns:a16="http://schemas.microsoft.com/office/drawing/2014/main" val="1584541107"/>
                    </a:ext>
                  </a:extLst>
                </a:gridCol>
              </a:tblGrid>
              <a:tr h="692391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FORMULÁRIO – REAJUSTE DE PREÇOS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CAMPOS</a:t>
                      </a:r>
                      <a:endParaRPr kumimoji="0" lang="pt-BR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t-B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PRAZO RESPOSTA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852731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cs typeface="Times New Roman" panose="02020603050405020304" pitchFamily="18" charset="0"/>
                        </a:rPr>
                        <a:t>CAMPOS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OBRIGATÓRIO?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20154"/>
                  </a:ext>
                </a:extLst>
              </a:tr>
              <a:tr h="448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cs typeface="Times New Roman" panose="02020603050405020304" pitchFamily="18" charset="0"/>
                        </a:rPr>
                        <a:t>Tipo do Reajuste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padrão vem preenchido como Anual.</a:t>
                      </a:r>
                      <a:b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Lista suspensa.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503262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cs typeface="Times New Roman" panose="02020603050405020304" pitchFamily="18" charset="0"/>
                        </a:rPr>
                        <a:t>Índice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há.</a:t>
                      </a:r>
                      <a:b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texto.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370265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cs typeface="Times New Roman" panose="02020603050405020304" pitchFamily="18" charset="0"/>
                        </a:rPr>
                        <a:t>Indexador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há.</a:t>
                      </a:r>
                      <a:b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Lista suspensa com </a:t>
                      </a:r>
                      <a:r>
                        <a:rPr kumimoji="0" lang="pt-B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 cadastros: IGP, IGPM, INPC, IPC, IPCA, DISSIDIO DA CATEGORIA</a:t>
                      </a: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75274"/>
                  </a:ext>
                </a:extLst>
              </a:tr>
              <a:tr h="448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cs typeface="Times New Roman" panose="02020603050405020304" pitchFamily="18" charset="0"/>
                        </a:rPr>
                        <a:t>Observação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há.</a:t>
                      </a:r>
                      <a:b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texto.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819529"/>
                  </a:ext>
                </a:extLst>
              </a:tr>
              <a:tr h="448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cs typeface="Times New Roman" panose="02020603050405020304" pitchFamily="18" charset="0"/>
                        </a:rPr>
                        <a:t>Itens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há.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3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1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ADA5D11-3717-4D5F-AD87-4AF7536F5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80375"/>
              </p:ext>
            </p:extLst>
          </p:nvPr>
        </p:nvGraphicFramePr>
        <p:xfrm>
          <a:off x="65314" y="1332560"/>
          <a:ext cx="12061374" cy="50213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95390">
                  <a:extLst>
                    <a:ext uri="{9D8B030D-6E8A-4147-A177-3AD203B41FA5}">
                      <a16:colId xmlns:a16="http://schemas.microsoft.com/office/drawing/2014/main" val="5616146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916460230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3640610584"/>
                    </a:ext>
                  </a:extLst>
                </a:gridCol>
                <a:gridCol w="1978699">
                  <a:extLst>
                    <a:ext uri="{9D8B030D-6E8A-4147-A177-3AD203B41FA5}">
                      <a16:colId xmlns:a16="http://schemas.microsoft.com/office/drawing/2014/main" val="1114167004"/>
                    </a:ext>
                  </a:extLst>
                </a:gridCol>
                <a:gridCol w="1514310">
                  <a:extLst>
                    <a:ext uri="{9D8B030D-6E8A-4147-A177-3AD203B41FA5}">
                      <a16:colId xmlns:a16="http://schemas.microsoft.com/office/drawing/2014/main" val="1603135548"/>
                    </a:ext>
                  </a:extLst>
                </a:gridCol>
                <a:gridCol w="1573305">
                  <a:extLst>
                    <a:ext uri="{9D8B030D-6E8A-4147-A177-3AD203B41FA5}">
                      <a16:colId xmlns:a16="http://schemas.microsoft.com/office/drawing/2014/main" val="4219781043"/>
                    </a:ext>
                  </a:extLst>
                </a:gridCol>
                <a:gridCol w="1855694">
                  <a:extLst>
                    <a:ext uri="{9D8B030D-6E8A-4147-A177-3AD203B41FA5}">
                      <a16:colId xmlns:a16="http://schemas.microsoft.com/office/drawing/2014/main" val="2560245955"/>
                    </a:ext>
                  </a:extLst>
                </a:gridCol>
                <a:gridCol w="1611088">
                  <a:extLst>
                    <a:ext uri="{9D8B030D-6E8A-4147-A177-3AD203B41FA5}">
                      <a16:colId xmlns:a16="http://schemas.microsoft.com/office/drawing/2014/main" val="3875936173"/>
                    </a:ext>
                  </a:extLst>
                </a:gridCol>
              </a:tblGrid>
              <a:tr h="5021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ETAPA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RESPONSÁVEL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PRAZO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STATUS DA ETAPA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DEPENDÊNCIA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FORMULÁRIO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VAI PARA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SITUAÇÃO DO DOCUMENTO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368124"/>
                  </a:ext>
                </a:extLst>
              </a:tr>
              <a:tr h="502134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effectLst/>
                        </a:rPr>
                        <a:t>FORNECEDOR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</a:rPr>
                        <a:t>Papel: FORNECEDOR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dias corridos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NÃO ENVIADO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NÃO ENVIADO A ITAESBRA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64516"/>
                  </a:ext>
                </a:extLst>
              </a:tr>
              <a:tr h="502134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 marL="43994" marR="4399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</a:rPr>
                        <a:t>ENVIADO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 (Opcional)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Anexo (Opcional)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COMPRAS = AGUARDANDO ANÁLISE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AGUARDANDO ANÁLISE DE COMPRAS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46754"/>
                  </a:ext>
                </a:extLst>
              </a:tr>
              <a:tr h="502134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COMPRAS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</a:rPr>
                        <a:t>Papel: COMPRAS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dias corridos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AGUARDANDO ANÁLISE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ETAPA FORNECEDOR = ENVIADO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AGUARDANDO ANÁLISE DE COMPRAS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03932"/>
                  </a:ext>
                </a:extLst>
              </a:tr>
              <a:tr h="502134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REVISÃO FORNECEDOR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FORNECEDOR = ENVIADO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 (Obrigatório)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Anexo (Opcional)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FORNECEDOR = NÃO ENVIADO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NÃO ENVIADO A ITAESBRA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13657"/>
                  </a:ext>
                </a:extLst>
              </a:tr>
              <a:tr h="502134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effectLst/>
                        </a:rPr>
                        <a:t>JACTO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ENVIADO PARA DIRETORIA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FORNECEDOR = ENVIADO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 (Opcional)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Anexo (Opcional)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DIRETORIA - AGUARDANDO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AGUARDANDO ANÁLISE DA DIRETORIA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62947"/>
                  </a:ext>
                </a:extLst>
              </a:tr>
              <a:tr h="502134">
                <a:tc rowSpan="4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DIRETORIA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</a:rPr>
                        <a:t>Papel: DIRETORIA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dias corridos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AGUARDANDO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COMPRAS = APROVADO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ANÁLISE DA DIRETORIA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64478"/>
                  </a:ext>
                </a:extLst>
              </a:tr>
              <a:tr h="502134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RETORNAR PARA COMPRAS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COMPRAS = APROVADO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 (Obrigatório)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Anexo (Opcional)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COMPRAS = AGUARDANDO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AGUARDANDO ANÁLISE DE COMPRAS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56092"/>
                  </a:ext>
                </a:extLst>
              </a:tr>
              <a:tr h="5021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REAJUSTE REPROVADO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 (Opcional)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Anexo (Opcional)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REAJUSTE REPROVADO</a:t>
                      </a:r>
                      <a:endParaRPr lang="pt-BR" sz="11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25471"/>
                  </a:ext>
                </a:extLst>
              </a:tr>
              <a:tr h="502134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REAJUSTE APROVADO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COMPRAS = APROVADO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Comentário (Opcional)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Anexo (Opcional)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REAJUSTE APROVADO</a:t>
                      </a:r>
                    </a:p>
                  </a:txBody>
                  <a:tcPr marL="43994" marR="4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22452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E06A617-9821-F9E5-391E-9D3C738215DC}"/>
              </a:ext>
            </a:extLst>
          </p:cNvPr>
          <p:cNvSpPr txBox="1"/>
          <p:nvPr/>
        </p:nvSpPr>
        <p:spPr>
          <a:xfrm>
            <a:off x="1224793" y="188124"/>
            <a:ext cx="10528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WORKFLOW REAJUSTE DE PREÇOS</a:t>
            </a: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EA4F333B-F3B5-0FE8-9392-9EBFF8BD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0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MANUAL – MÓDULO DE DOCUMENTOS</a:t>
            </a:r>
          </a:p>
        </p:txBody>
      </p:sp>
      <p:pic>
        <p:nvPicPr>
          <p:cNvPr id="2054" name="Picture 6" descr="Processo de negócio: definição, sua importância e etapas">
            <a:extLst>
              <a:ext uri="{FF2B5EF4-FFF2-40B4-BE49-F238E27FC236}">
                <a16:creationId xmlns:a16="http://schemas.microsoft.com/office/drawing/2014/main" id="{E1B2C243-BDA7-4420-A41D-44903B91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7"/>
          <a:stretch/>
        </p:blipFill>
        <p:spPr bwMode="auto">
          <a:xfrm>
            <a:off x="0" y="0"/>
            <a:ext cx="1218111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9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1224793" y="188124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742A39-2564-3DB4-DE19-19D256248E06}"/>
              </a:ext>
            </a:extLst>
          </p:cNvPr>
          <p:cNvSpPr txBox="1"/>
          <p:nvPr/>
        </p:nvSpPr>
        <p:spPr>
          <a:xfrm>
            <a:off x="561515" y="1211672"/>
            <a:ext cx="7444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https://siq.itaesbra.com.br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6A9BAF-FBBC-D941-E782-8B66578846EB}"/>
              </a:ext>
            </a:extLst>
          </p:cNvPr>
          <p:cNvSpPr txBox="1"/>
          <p:nvPr/>
        </p:nvSpPr>
        <p:spPr>
          <a:xfrm>
            <a:off x="8006317" y="2155980"/>
            <a:ext cx="3965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Login: </a:t>
            </a:r>
          </a:p>
          <a:p>
            <a:r>
              <a:rPr lang="pt-BR" dirty="0"/>
              <a:t>Digitar o login disponibilizado pelo Time Itaesbra</a:t>
            </a:r>
          </a:p>
          <a:p>
            <a:endParaRPr lang="pt-BR" dirty="0"/>
          </a:p>
          <a:p>
            <a:r>
              <a:rPr lang="pt-BR" b="1" dirty="0"/>
              <a:t>Senha</a:t>
            </a:r>
            <a:r>
              <a:rPr lang="pt-BR" dirty="0"/>
              <a:t>:</a:t>
            </a:r>
          </a:p>
          <a:p>
            <a:r>
              <a:rPr lang="pt-BR" dirty="0"/>
              <a:t>Digitar a senha disponibilizada pelo Time Itaesbra</a:t>
            </a:r>
          </a:p>
          <a:p>
            <a:endParaRPr lang="pt-BR" dirty="0"/>
          </a:p>
          <a:p>
            <a:r>
              <a:rPr lang="pt-BR" b="1" dirty="0"/>
              <a:t>Imagem:</a:t>
            </a:r>
          </a:p>
          <a:p>
            <a:r>
              <a:rPr lang="pt-BR" dirty="0"/>
              <a:t>Digitar a Imagem conforme apresentada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Clicar em “Entrar”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3E33763-9F77-7ED2-E975-0794FA1F1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" t="6592" r="1294"/>
          <a:stretch/>
        </p:blipFill>
        <p:spPr>
          <a:xfrm>
            <a:off x="635660" y="1681222"/>
            <a:ext cx="7100047" cy="43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2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1224793" y="188124"/>
            <a:ext cx="3749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Tela Principal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13ACCAF-4C1E-F7D2-3067-C24A8FD9965C}"/>
              </a:ext>
            </a:extLst>
          </p:cNvPr>
          <p:cNvSpPr txBox="1"/>
          <p:nvPr/>
        </p:nvSpPr>
        <p:spPr>
          <a:xfrm>
            <a:off x="561515" y="1309058"/>
            <a:ext cx="415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Acesso direto: </a:t>
            </a:r>
          </a:p>
          <a:p>
            <a:r>
              <a:rPr lang="pt-BR" dirty="0"/>
              <a:t>Tela onde estão disponíveis os acessos direto aos módulos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7FF1577-039E-2C42-C654-75309FB4078F}"/>
              </a:ext>
            </a:extLst>
          </p:cNvPr>
          <p:cNvSpPr txBox="1"/>
          <p:nvPr/>
        </p:nvSpPr>
        <p:spPr>
          <a:xfrm>
            <a:off x="6096000" y="1253868"/>
            <a:ext cx="59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Widget</a:t>
            </a:r>
          </a:p>
          <a:p>
            <a:r>
              <a:rPr lang="pt-BR" dirty="0"/>
              <a:t>Cards onde é possível visualizar a quantidade de documentos e documentos pendentes aguardando sua resposta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3B9727-B30C-4D7E-090A-98F027441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"/>
          <a:stretch/>
        </p:blipFill>
        <p:spPr>
          <a:xfrm>
            <a:off x="833718" y="2429992"/>
            <a:ext cx="10570284" cy="390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358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69C521B-3758-4405-B539-6C12AAF5DA28}"/>
              </a:ext>
            </a:extLst>
          </p:cNvPr>
          <p:cNvSpPr/>
          <p:nvPr/>
        </p:nvSpPr>
        <p:spPr>
          <a:xfrm>
            <a:off x="2476759" y="1145991"/>
            <a:ext cx="2364136" cy="4925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A3CDF2C-F006-4756-BCAE-225A692FD193}"/>
              </a:ext>
            </a:extLst>
          </p:cNvPr>
          <p:cNvSpPr/>
          <p:nvPr/>
        </p:nvSpPr>
        <p:spPr>
          <a:xfrm>
            <a:off x="4909748" y="1710741"/>
            <a:ext cx="2364136" cy="435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0DA5558-7D77-48CD-A992-A3C2E9237A85}"/>
              </a:ext>
            </a:extLst>
          </p:cNvPr>
          <p:cNvSpPr/>
          <p:nvPr/>
        </p:nvSpPr>
        <p:spPr>
          <a:xfrm>
            <a:off x="7315627" y="1735909"/>
            <a:ext cx="2364136" cy="4356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80EA11C-2F71-4C89-A39D-59814FD951F7}"/>
              </a:ext>
            </a:extLst>
          </p:cNvPr>
          <p:cNvSpPr/>
          <p:nvPr/>
        </p:nvSpPr>
        <p:spPr>
          <a:xfrm>
            <a:off x="9672240" y="1749801"/>
            <a:ext cx="2364136" cy="4369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97D4E8D-F04C-4B25-9B29-E28C15174E23}"/>
              </a:ext>
            </a:extLst>
          </p:cNvPr>
          <p:cNvSpPr/>
          <p:nvPr/>
        </p:nvSpPr>
        <p:spPr>
          <a:xfrm>
            <a:off x="95682" y="1710741"/>
            <a:ext cx="2364136" cy="435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A1BCB47-70C7-4970-B459-5FA6E66A5A3B}"/>
              </a:ext>
            </a:extLst>
          </p:cNvPr>
          <p:cNvSpPr/>
          <p:nvPr/>
        </p:nvSpPr>
        <p:spPr>
          <a:xfrm>
            <a:off x="9728460" y="1154363"/>
            <a:ext cx="2386827" cy="494907"/>
          </a:xfrm>
          <a:prstGeom prst="rect">
            <a:avLst/>
          </a:prstGeom>
          <a:gradFill>
            <a:gsLst>
              <a:gs pos="0">
                <a:srgbClr val="FF0000">
                  <a:lumMod val="93000"/>
                </a:srgbClr>
              </a:gs>
              <a:gs pos="100000">
                <a:srgbClr val="C00000">
                  <a:lumMod val="91000"/>
                </a:srgb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6653C36-CE2B-483D-83C6-B4F69C1E347E}"/>
              </a:ext>
            </a:extLst>
          </p:cNvPr>
          <p:cNvSpPr/>
          <p:nvPr/>
        </p:nvSpPr>
        <p:spPr>
          <a:xfrm>
            <a:off x="7322581" y="1159089"/>
            <a:ext cx="2357181" cy="494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6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56A9A16-B1AC-46D0-8474-610350CEFDC9}"/>
              </a:ext>
            </a:extLst>
          </p:cNvPr>
          <p:cNvSpPr/>
          <p:nvPr/>
        </p:nvSpPr>
        <p:spPr>
          <a:xfrm>
            <a:off x="4904793" y="1154364"/>
            <a:ext cx="2369092" cy="494907"/>
          </a:xfrm>
          <a:prstGeom prst="rect">
            <a:avLst/>
          </a:prstGeom>
          <a:gradFill>
            <a:gsLst>
              <a:gs pos="0">
                <a:srgbClr val="00B0F0"/>
              </a:gs>
              <a:gs pos="30000">
                <a:srgbClr val="00B0F0"/>
              </a:gs>
              <a:gs pos="100000">
                <a:srgbClr val="0070C0">
                  <a:lumMod val="84000"/>
                  <a:lumOff val="16000"/>
                </a:srgbClr>
              </a:gs>
            </a:gsLst>
            <a:lin ang="5400000" scaled="1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08EDA34-BC2F-4BAE-B4A5-034C954C293A}"/>
              </a:ext>
            </a:extLst>
          </p:cNvPr>
          <p:cNvSpPr/>
          <p:nvPr/>
        </p:nvSpPr>
        <p:spPr>
          <a:xfrm>
            <a:off x="2506167" y="1159089"/>
            <a:ext cx="2358206" cy="494907"/>
          </a:xfrm>
          <a:prstGeom prst="rect">
            <a:avLst/>
          </a:prstGeom>
          <a:solidFill>
            <a:srgbClr val="3F4E6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1ED3E33-A504-4B1C-82ED-CE212B75E540}"/>
              </a:ext>
            </a:extLst>
          </p:cNvPr>
          <p:cNvSpPr/>
          <p:nvPr/>
        </p:nvSpPr>
        <p:spPr>
          <a:xfrm>
            <a:off x="98745" y="1154365"/>
            <a:ext cx="2361073" cy="4949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CAF6260-4487-44F5-8A06-72B338FE7C49}"/>
              </a:ext>
            </a:extLst>
          </p:cNvPr>
          <p:cNvSpPr/>
          <p:nvPr/>
        </p:nvSpPr>
        <p:spPr>
          <a:xfrm>
            <a:off x="111960" y="1154037"/>
            <a:ext cx="2275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Gestão de Desenvolvimento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de Novos Produtos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3F7CE37-80DC-47A8-8EF6-AEC7ACB83B8B}"/>
              </a:ext>
            </a:extLst>
          </p:cNvPr>
          <p:cNvSpPr txBox="1"/>
          <p:nvPr/>
        </p:nvSpPr>
        <p:spPr>
          <a:xfrm>
            <a:off x="2288440" y="1132709"/>
            <a:ext cx="2717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Gestão da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Qualidade de Fornecedores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Noto Sans"/>
              <a:cs typeface="Noto San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A6B8D55-1523-4EA6-9B69-A114DE23E9CC}"/>
              </a:ext>
            </a:extLst>
          </p:cNvPr>
          <p:cNvSpPr txBox="1"/>
          <p:nvPr/>
        </p:nvSpPr>
        <p:spPr>
          <a:xfrm>
            <a:off x="4897264" y="1128390"/>
            <a:ext cx="239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Gestão da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Qualidade de Manufatura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0C950E2-0711-472D-9938-73EE24DF716C}"/>
              </a:ext>
            </a:extLst>
          </p:cNvPr>
          <p:cNvSpPr txBox="1"/>
          <p:nvPr/>
        </p:nvSpPr>
        <p:spPr>
          <a:xfrm>
            <a:off x="7024254" y="1148748"/>
            <a:ext cx="294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Gestão da Qualidade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de Clientes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6CB764-ABEF-4BDE-823A-3ECC3011EE55}"/>
              </a:ext>
            </a:extLst>
          </p:cNvPr>
          <p:cNvSpPr txBox="1"/>
          <p:nvPr/>
        </p:nvSpPr>
        <p:spPr>
          <a:xfrm>
            <a:off x="9908216" y="1232196"/>
            <a:ext cx="1779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a typeface="Noto Sans" pitchFamily="34" charset="0"/>
              </a:rPr>
              <a:t>SGQ e </a:t>
            </a:r>
            <a:r>
              <a:rPr lang="pt-BR" sz="1400" b="1" dirty="0" err="1">
                <a:solidFill>
                  <a:schemeClr val="bg1"/>
                </a:solidFill>
                <a:ea typeface="Noto Sans" pitchFamily="34" charset="0"/>
              </a:rPr>
              <a:t>Compliance</a:t>
            </a:r>
            <a:endParaRPr lang="pt-BR" sz="1400" b="1" dirty="0">
              <a:solidFill>
                <a:schemeClr val="bg1"/>
              </a:solidFill>
              <a:ea typeface="Noto Sans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6A8BB2-8D9C-4291-809F-8B7D4AAFD6A8}"/>
              </a:ext>
            </a:extLst>
          </p:cNvPr>
          <p:cNvSpPr txBox="1"/>
          <p:nvPr/>
        </p:nvSpPr>
        <p:spPr>
          <a:xfrm>
            <a:off x="2553135" y="1687687"/>
            <a:ext cx="2459405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APQP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PPAP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Avaliação  / Auditoria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lvl="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/>
                </a:solidFill>
                <a:latin typeface="Calibri Light" panose="020F0302020204030204"/>
              </a:rPr>
              <a:t>Gestão de Ferramental </a:t>
            </a:r>
          </a:p>
          <a:p>
            <a:pPr marL="171450" lvl="0" indent="-171450">
              <a:spcBef>
                <a:spcPts val="300"/>
              </a:spcBef>
              <a:buFont typeface="Courier New" panose="02070309020205020404" pitchFamily="49" charset="0"/>
              <a:buChar char="o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4247C85-5562-48DD-8676-8E7D5ABA0605}"/>
              </a:ext>
            </a:extLst>
          </p:cNvPr>
          <p:cNvSpPr txBox="1"/>
          <p:nvPr/>
        </p:nvSpPr>
        <p:spPr>
          <a:xfrm>
            <a:off x="4901139" y="1755950"/>
            <a:ext cx="23764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Inspeção na Manufatura e Final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lvl="0" indent="-1714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Avaliação </a:t>
            </a:r>
            <a:r>
              <a:rPr lang="en-US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/ Auditoria</a:t>
            </a:r>
            <a:endParaRPr lang="pt-BR" altLang="pt-BR" sz="1200" dirty="0">
              <a:solidFill>
                <a:schemeClr val="bg1">
                  <a:lumMod val="65000"/>
                </a:schemeClr>
              </a:solidFill>
              <a:latin typeface="Calibri Light" panose="020F0302020204030204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Controle Estatístico de Processo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lvl="0" indent="-171450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Não Conformidades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Gestão de Ativos,  Ferramentas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Equipamentos de Medição 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BD3B71-0147-4B45-B33F-3543E265BC3E}"/>
              </a:ext>
            </a:extLst>
          </p:cNvPr>
          <p:cNvSpPr txBox="1"/>
          <p:nvPr/>
        </p:nvSpPr>
        <p:spPr>
          <a:xfrm>
            <a:off x="7301560" y="1709158"/>
            <a:ext cx="235661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Processo de Aprovação de Amostras Iniciais para Clientes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lvl="0" indent="-171450">
              <a:buClr>
                <a:srgbClr val="92D05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pt-BR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Não Conformidades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Produtos em Garantia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Custo da Má Qualidade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pt-BR" altLang="pt-BR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Requisitos Específicos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117154-369B-47B9-A908-FCDB841E4482}"/>
              </a:ext>
            </a:extLst>
          </p:cNvPr>
          <p:cNvSpPr txBox="1"/>
          <p:nvPr/>
        </p:nvSpPr>
        <p:spPr>
          <a:xfrm>
            <a:off x="9745620" y="1713913"/>
            <a:ext cx="2430429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Gestão de Documentos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Auditorias (Legislação e Requisitos Regulatórios, Riscos)</a:t>
            </a: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lvl="0" indent="-171450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altLang="pt-BR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Ações</a:t>
            </a:r>
            <a:r>
              <a:rPr kumimoji="0" lang="en-US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Corretivas e A</a:t>
            </a:r>
            <a:r>
              <a:rPr lang="en-US" altLang="pt-BR" sz="1200" dirty="0" err="1">
                <a:solidFill>
                  <a:schemeClr val="bg1">
                    <a:lumMod val="65000"/>
                  </a:schemeClr>
                </a:solidFill>
              </a:rPr>
              <a:t>ções</a:t>
            </a:r>
            <a:r>
              <a:rPr lang="en-US" altLang="pt-B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0" lang="en-US" altLang="pt-BR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Preventivas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Gestão de Processos (Workflow)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pt-BR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Gestão de Mudanças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pt-BR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Gestão de Competências (Skill)</a:t>
            </a:r>
          </a:p>
        </p:txBody>
      </p:sp>
      <p:cxnSp>
        <p:nvCxnSpPr>
          <p:cNvPr id="26" name="Conector Reto 4">
            <a:extLst>
              <a:ext uri="{FF2B5EF4-FFF2-40B4-BE49-F238E27FC236}">
                <a16:creationId xmlns:a16="http://schemas.microsoft.com/office/drawing/2014/main" id="{8DF16C6F-A373-4ED0-951F-4406619905BA}"/>
              </a:ext>
            </a:extLst>
          </p:cNvPr>
          <p:cNvCxnSpPr>
            <a:cxnSpLocks/>
          </p:cNvCxnSpPr>
          <p:nvPr/>
        </p:nvCxnSpPr>
        <p:spPr>
          <a:xfrm>
            <a:off x="2518202" y="5321572"/>
            <a:ext cx="2197824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to 80">
            <a:extLst>
              <a:ext uri="{FF2B5EF4-FFF2-40B4-BE49-F238E27FC236}">
                <a16:creationId xmlns:a16="http://schemas.microsoft.com/office/drawing/2014/main" id="{C5369713-19D1-48BD-8E8D-F2420B340024}"/>
              </a:ext>
            </a:extLst>
          </p:cNvPr>
          <p:cNvCxnSpPr/>
          <p:nvPr/>
        </p:nvCxnSpPr>
        <p:spPr>
          <a:xfrm>
            <a:off x="2531692" y="1992706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to 81">
            <a:extLst>
              <a:ext uri="{FF2B5EF4-FFF2-40B4-BE49-F238E27FC236}">
                <a16:creationId xmlns:a16="http://schemas.microsoft.com/office/drawing/2014/main" id="{6F927DC7-133C-4702-81F2-CE67A4C063C0}"/>
              </a:ext>
            </a:extLst>
          </p:cNvPr>
          <p:cNvCxnSpPr/>
          <p:nvPr/>
        </p:nvCxnSpPr>
        <p:spPr>
          <a:xfrm>
            <a:off x="2531691" y="2378712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Reto 82">
            <a:extLst>
              <a:ext uri="{FF2B5EF4-FFF2-40B4-BE49-F238E27FC236}">
                <a16:creationId xmlns:a16="http://schemas.microsoft.com/office/drawing/2014/main" id="{20039589-D751-49C4-89AD-7F5605BD52D6}"/>
              </a:ext>
            </a:extLst>
          </p:cNvPr>
          <p:cNvCxnSpPr/>
          <p:nvPr/>
        </p:nvCxnSpPr>
        <p:spPr>
          <a:xfrm>
            <a:off x="2544403" y="2758044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ector Reto 83">
            <a:extLst>
              <a:ext uri="{FF2B5EF4-FFF2-40B4-BE49-F238E27FC236}">
                <a16:creationId xmlns:a16="http://schemas.microsoft.com/office/drawing/2014/main" id="{AE734951-EBFC-42DA-B3F5-3A059C4062E8}"/>
              </a:ext>
            </a:extLst>
          </p:cNvPr>
          <p:cNvCxnSpPr/>
          <p:nvPr/>
        </p:nvCxnSpPr>
        <p:spPr>
          <a:xfrm>
            <a:off x="2561222" y="3141120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ector Reto 84">
            <a:extLst>
              <a:ext uri="{FF2B5EF4-FFF2-40B4-BE49-F238E27FC236}">
                <a16:creationId xmlns:a16="http://schemas.microsoft.com/office/drawing/2014/main" id="{0F22CA1B-1541-41B6-8E2C-A350FCC3070F}"/>
              </a:ext>
            </a:extLst>
          </p:cNvPr>
          <p:cNvCxnSpPr/>
          <p:nvPr/>
        </p:nvCxnSpPr>
        <p:spPr>
          <a:xfrm>
            <a:off x="2531690" y="3497446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ector Reto 85">
            <a:extLst>
              <a:ext uri="{FF2B5EF4-FFF2-40B4-BE49-F238E27FC236}">
                <a16:creationId xmlns:a16="http://schemas.microsoft.com/office/drawing/2014/main" id="{01B82F80-B331-4F6C-ABB7-2DAFFA5DF602}"/>
              </a:ext>
            </a:extLst>
          </p:cNvPr>
          <p:cNvCxnSpPr/>
          <p:nvPr/>
        </p:nvCxnSpPr>
        <p:spPr>
          <a:xfrm>
            <a:off x="2561222" y="3863384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ector Reto 86">
            <a:extLst>
              <a:ext uri="{FF2B5EF4-FFF2-40B4-BE49-F238E27FC236}">
                <a16:creationId xmlns:a16="http://schemas.microsoft.com/office/drawing/2014/main" id="{4616AC74-BBA4-4B60-A419-59D47EF1AF30}"/>
              </a:ext>
            </a:extLst>
          </p:cNvPr>
          <p:cNvCxnSpPr/>
          <p:nvPr/>
        </p:nvCxnSpPr>
        <p:spPr>
          <a:xfrm>
            <a:off x="2506167" y="4223032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ector Reto 87">
            <a:extLst>
              <a:ext uri="{FF2B5EF4-FFF2-40B4-BE49-F238E27FC236}">
                <a16:creationId xmlns:a16="http://schemas.microsoft.com/office/drawing/2014/main" id="{A02E301B-1AA5-42EB-A82B-0B33E2D98516}"/>
              </a:ext>
            </a:extLst>
          </p:cNvPr>
          <p:cNvCxnSpPr/>
          <p:nvPr/>
        </p:nvCxnSpPr>
        <p:spPr>
          <a:xfrm>
            <a:off x="2574571" y="4589015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ector Reto 88">
            <a:extLst>
              <a:ext uri="{FF2B5EF4-FFF2-40B4-BE49-F238E27FC236}">
                <a16:creationId xmlns:a16="http://schemas.microsoft.com/office/drawing/2014/main" id="{DCAC2C0C-2915-4BC1-B577-B39AE1C58C3C}"/>
              </a:ext>
            </a:extLst>
          </p:cNvPr>
          <p:cNvCxnSpPr/>
          <p:nvPr/>
        </p:nvCxnSpPr>
        <p:spPr>
          <a:xfrm>
            <a:off x="2531690" y="4936160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 Reto 89">
            <a:extLst>
              <a:ext uri="{FF2B5EF4-FFF2-40B4-BE49-F238E27FC236}">
                <a16:creationId xmlns:a16="http://schemas.microsoft.com/office/drawing/2014/main" id="{B81B30B6-CA9C-4999-9D67-8F5993587B5C}"/>
              </a:ext>
            </a:extLst>
          </p:cNvPr>
          <p:cNvCxnSpPr/>
          <p:nvPr/>
        </p:nvCxnSpPr>
        <p:spPr>
          <a:xfrm>
            <a:off x="4974704" y="2101262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ector Reto 90">
            <a:extLst>
              <a:ext uri="{FF2B5EF4-FFF2-40B4-BE49-F238E27FC236}">
                <a16:creationId xmlns:a16="http://schemas.microsoft.com/office/drawing/2014/main" id="{EAB7A4C3-ED71-4966-B23E-5E675B67D0F4}"/>
              </a:ext>
            </a:extLst>
          </p:cNvPr>
          <p:cNvCxnSpPr/>
          <p:nvPr/>
        </p:nvCxnSpPr>
        <p:spPr>
          <a:xfrm>
            <a:off x="4974704" y="2493796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to 91">
            <a:extLst>
              <a:ext uri="{FF2B5EF4-FFF2-40B4-BE49-F238E27FC236}">
                <a16:creationId xmlns:a16="http://schemas.microsoft.com/office/drawing/2014/main" id="{7017AD8E-BA20-480C-94FE-A63218034D5C}"/>
              </a:ext>
            </a:extLst>
          </p:cNvPr>
          <p:cNvCxnSpPr/>
          <p:nvPr/>
        </p:nvCxnSpPr>
        <p:spPr>
          <a:xfrm>
            <a:off x="4974704" y="2855571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to 92">
            <a:extLst>
              <a:ext uri="{FF2B5EF4-FFF2-40B4-BE49-F238E27FC236}">
                <a16:creationId xmlns:a16="http://schemas.microsoft.com/office/drawing/2014/main" id="{5F718E98-1969-48C8-AAD2-0D72AED07D92}"/>
              </a:ext>
            </a:extLst>
          </p:cNvPr>
          <p:cNvCxnSpPr/>
          <p:nvPr/>
        </p:nvCxnSpPr>
        <p:spPr>
          <a:xfrm>
            <a:off x="4974704" y="3217682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Reto 93">
            <a:extLst>
              <a:ext uri="{FF2B5EF4-FFF2-40B4-BE49-F238E27FC236}">
                <a16:creationId xmlns:a16="http://schemas.microsoft.com/office/drawing/2014/main" id="{69BEDFDF-8A91-47B2-BDD0-FAE33528EE5E}"/>
              </a:ext>
            </a:extLst>
          </p:cNvPr>
          <p:cNvCxnSpPr/>
          <p:nvPr/>
        </p:nvCxnSpPr>
        <p:spPr>
          <a:xfrm>
            <a:off x="7381485" y="2177718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ector Reto 94">
            <a:extLst>
              <a:ext uri="{FF2B5EF4-FFF2-40B4-BE49-F238E27FC236}">
                <a16:creationId xmlns:a16="http://schemas.microsoft.com/office/drawing/2014/main" id="{C6FF6636-7A89-4229-9B50-B2267DC13635}"/>
              </a:ext>
            </a:extLst>
          </p:cNvPr>
          <p:cNvCxnSpPr/>
          <p:nvPr/>
        </p:nvCxnSpPr>
        <p:spPr>
          <a:xfrm>
            <a:off x="7381485" y="2547950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ector Reto 95">
            <a:extLst>
              <a:ext uri="{FF2B5EF4-FFF2-40B4-BE49-F238E27FC236}">
                <a16:creationId xmlns:a16="http://schemas.microsoft.com/office/drawing/2014/main" id="{AEAEFCBF-B8AB-47E9-A435-0FA3D4DC2349}"/>
              </a:ext>
            </a:extLst>
          </p:cNvPr>
          <p:cNvCxnSpPr/>
          <p:nvPr/>
        </p:nvCxnSpPr>
        <p:spPr>
          <a:xfrm>
            <a:off x="7381484" y="2939461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to 96">
            <a:extLst>
              <a:ext uri="{FF2B5EF4-FFF2-40B4-BE49-F238E27FC236}">
                <a16:creationId xmlns:a16="http://schemas.microsoft.com/office/drawing/2014/main" id="{F6AE381E-F09A-49AA-A667-28A0DD130D05}"/>
              </a:ext>
            </a:extLst>
          </p:cNvPr>
          <p:cNvCxnSpPr/>
          <p:nvPr/>
        </p:nvCxnSpPr>
        <p:spPr>
          <a:xfrm>
            <a:off x="9791807" y="2034490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Reto 97">
            <a:extLst>
              <a:ext uri="{FF2B5EF4-FFF2-40B4-BE49-F238E27FC236}">
                <a16:creationId xmlns:a16="http://schemas.microsoft.com/office/drawing/2014/main" id="{9142E3A8-230A-49C9-BDF7-EBB4E17EA252}"/>
              </a:ext>
            </a:extLst>
          </p:cNvPr>
          <p:cNvCxnSpPr/>
          <p:nvPr/>
        </p:nvCxnSpPr>
        <p:spPr>
          <a:xfrm>
            <a:off x="9799116" y="2557294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ector Reto 98">
            <a:extLst>
              <a:ext uri="{FF2B5EF4-FFF2-40B4-BE49-F238E27FC236}">
                <a16:creationId xmlns:a16="http://schemas.microsoft.com/office/drawing/2014/main" id="{78D049FB-0C76-45F7-835B-41B5CB611563}"/>
              </a:ext>
            </a:extLst>
          </p:cNvPr>
          <p:cNvCxnSpPr/>
          <p:nvPr/>
        </p:nvCxnSpPr>
        <p:spPr>
          <a:xfrm>
            <a:off x="9781596" y="3138138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ector Reto 105">
            <a:extLst>
              <a:ext uri="{FF2B5EF4-FFF2-40B4-BE49-F238E27FC236}">
                <a16:creationId xmlns:a16="http://schemas.microsoft.com/office/drawing/2014/main" id="{4E5A9F50-217A-4A67-8691-BBB0AE2CCA8A}"/>
              </a:ext>
            </a:extLst>
          </p:cNvPr>
          <p:cNvCxnSpPr>
            <a:cxnSpLocks/>
          </p:cNvCxnSpPr>
          <p:nvPr/>
        </p:nvCxnSpPr>
        <p:spPr>
          <a:xfrm>
            <a:off x="2535021" y="5682130"/>
            <a:ext cx="2197824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0C441AD-B662-4A6F-BD97-67D4C79606BC}"/>
              </a:ext>
            </a:extLst>
          </p:cNvPr>
          <p:cNvSpPr txBox="1"/>
          <p:nvPr/>
        </p:nvSpPr>
        <p:spPr>
          <a:xfrm>
            <a:off x="2533752" y="3205354"/>
            <a:ext cx="2384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Gestão de  Embalagens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n-US" alt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lang="pt-BR" sz="1200" dirty="0">
                <a:latin typeface="Calibri Light" panose="020F0302020204030204"/>
              </a:rPr>
              <a:t>Gestão de Documentos</a:t>
            </a: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lang="en-US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Inspeção na Origem</a:t>
            </a: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endParaRPr lang="en-US" alt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lang="en-US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Inspeção</a:t>
            </a:r>
            <a:r>
              <a:rPr lang="pt-BR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 de Recebimento</a:t>
            </a: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endParaRPr lang="pt-BR" alt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pt-BR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Skip Lot</a:t>
            </a: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endParaRPr lang="pt-BR" alt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lang="pt-BR" altLang="pt-BR" sz="1200" dirty="0">
                <a:solidFill>
                  <a:sysClr val="windowText" lastClr="000000"/>
                </a:solidFill>
                <a:latin typeface="Calibri Light" panose="020F0302020204030204"/>
              </a:rPr>
              <a:t>Não Conformidades</a:t>
            </a:r>
          </a:p>
          <a:p>
            <a:pPr lvl="0">
              <a:defRPr/>
            </a:pPr>
            <a:endParaRPr lang="pt-BR" alt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Ressarcimento / Nota de Débito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n-US" alt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lang="en-US" altLang="pt-BR" sz="1200" dirty="0">
                <a:solidFill>
                  <a:schemeClr val="bg1">
                    <a:lumMod val="85000"/>
                  </a:schemeClr>
                </a:solidFill>
                <a:latin typeface="Calibri Light" panose="020F0302020204030204"/>
              </a:rPr>
              <a:t>Indicadores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872477A-143F-4FA3-A512-A5D06F0F93AD}"/>
              </a:ext>
            </a:extLst>
          </p:cNvPr>
          <p:cNvSpPr txBox="1"/>
          <p:nvPr/>
        </p:nvSpPr>
        <p:spPr>
          <a:xfrm>
            <a:off x="72527" y="1718780"/>
            <a:ext cx="22451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APQP</a:t>
            </a:r>
          </a:p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pt-BR" altLang="pt-BR" sz="1200" dirty="0">
              <a:solidFill>
                <a:schemeClr val="bg1">
                  <a:lumMod val="6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PPAP</a:t>
            </a:r>
          </a:p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pt-BR" altLang="pt-BR" sz="1200" dirty="0">
              <a:solidFill>
                <a:schemeClr val="bg1">
                  <a:lumMod val="65000"/>
                </a:schemeClr>
              </a:solidFill>
              <a:latin typeface="Calibri Light" panose="020F0302020204030204"/>
            </a:endParaRPr>
          </a:p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Fluxo de Processo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lang="pt-BR" sz="1200" dirty="0">
              <a:solidFill>
                <a:schemeClr val="bg1">
                  <a:lumMod val="65000"/>
                </a:schemeClr>
              </a:solidFill>
              <a:latin typeface="Calibri Light" panose="020F0302020204030204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FMEA de Processo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FMEA de Produto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FMEA Padrão </a:t>
            </a: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Plano de Controle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altLang="pt-B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Alteração de Engenharia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BOM – Bill of Material</a:t>
            </a:r>
          </a:p>
          <a:p>
            <a:pPr marL="171450" lvl="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pt-BR" altLang="pt-BR" sz="1200" dirty="0">
              <a:solidFill>
                <a:schemeClr val="bg1">
                  <a:lumMod val="65000"/>
                </a:schemeClr>
              </a:solidFill>
              <a:latin typeface="Calibri Light" panose="020F0302020204030204"/>
            </a:endParaRPr>
          </a:p>
          <a:p>
            <a:pPr marL="171450" indent="-17145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I.Q. – Instruções da Qualidade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pt-BR" altLang="pt-BR" sz="1200" dirty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Gestão de Documentos</a:t>
            </a: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pt-BR" altLang="pt-BR" sz="120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9" name="Conector Reto 70">
            <a:extLst>
              <a:ext uri="{FF2B5EF4-FFF2-40B4-BE49-F238E27FC236}">
                <a16:creationId xmlns:a16="http://schemas.microsoft.com/office/drawing/2014/main" id="{9A937134-53AD-4588-869E-E930B44FD4F7}"/>
              </a:ext>
            </a:extLst>
          </p:cNvPr>
          <p:cNvCxnSpPr/>
          <p:nvPr/>
        </p:nvCxnSpPr>
        <p:spPr>
          <a:xfrm>
            <a:off x="254811" y="2000143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Reto 71">
            <a:extLst>
              <a:ext uri="{FF2B5EF4-FFF2-40B4-BE49-F238E27FC236}">
                <a16:creationId xmlns:a16="http://schemas.microsoft.com/office/drawing/2014/main" id="{B46A19D8-944A-444B-AD5F-C28D6DCDE8DC}"/>
              </a:ext>
            </a:extLst>
          </p:cNvPr>
          <p:cNvCxnSpPr/>
          <p:nvPr/>
        </p:nvCxnSpPr>
        <p:spPr>
          <a:xfrm>
            <a:off x="254811" y="2386149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ector Reto 72">
            <a:extLst>
              <a:ext uri="{FF2B5EF4-FFF2-40B4-BE49-F238E27FC236}">
                <a16:creationId xmlns:a16="http://schemas.microsoft.com/office/drawing/2014/main" id="{E9D4DB93-2D3E-4DBF-B54E-FDF8DA1D980C}"/>
              </a:ext>
            </a:extLst>
          </p:cNvPr>
          <p:cNvCxnSpPr/>
          <p:nvPr/>
        </p:nvCxnSpPr>
        <p:spPr>
          <a:xfrm>
            <a:off x="254811" y="2765481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ector Reto 73">
            <a:extLst>
              <a:ext uri="{FF2B5EF4-FFF2-40B4-BE49-F238E27FC236}">
                <a16:creationId xmlns:a16="http://schemas.microsoft.com/office/drawing/2014/main" id="{DFFD9978-9A09-43A6-A007-722A93687ACA}"/>
              </a:ext>
            </a:extLst>
          </p:cNvPr>
          <p:cNvCxnSpPr/>
          <p:nvPr/>
        </p:nvCxnSpPr>
        <p:spPr>
          <a:xfrm>
            <a:off x="254811" y="3138138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ector Reto 74">
            <a:extLst>
              <a:ext uri="{FF2B5EF4-FFF2-40B4-BE49-F238E27FC236}">
                <a16:creationId xmlns:a16="http://schemas.microsoft.com/office/drawing/2014/main" id="{B886EC39-62A3-47DF-883A-D97C4DF4CCE3}"/>
              </a:ext>
            </a:extLst>
          </p:cNvPr>
          <p:cNvCxnSpPr/>
          <p:nvPr/>
        </p:nvCxnSpPr>
        <p:spPr>
          <a:xfrm>
            <a:off x="260197" y="3497446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ector Reto 75">
            <a:extLst>
              <a:ext uri="{FF2B5EF4-FFF2-40B4-BE49-F238E27FC236}">
                <a16:creationId xmlns:a16="http://schemas.microsoft.com/office/drawing/2014/main" id="{5F7217DF-E6A1-4C01-9435-C4F2C79D2C77}"/>
              </a:ext>
            </a:extLst>
          </p:cNvPr>
          <p:cNvCxnSpPr/>
          <p:nvPr/>
        </p:nvCxnSpPr>
        <p:spPr>
          <a:xfrm>
            <a:off x="254811" y="3850375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ector Reto 76">
            <a:extLst>
              <a:ext uri="{FF2B5EF4-FFF2-40B4-BE49-F238E27FC236}">
                <a16:creationId xmlns:a16="http://schemas.microsoft.com/office/drawing/2014/main" id="{1751BF0F-7D7A-4824-B68A-9C632345035E}"/>
              </a:ext>
            </a:extLst>
          </p:cNvPr>
          <p:cNvCxnSpPr/>
          <p:nvPr/>
        </p:nvCxnSpPr>
        <p:spPr>
          <a:xfrm>
            <a:off x="254811" y="4223032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ector Reto 77">
            <a:extLst>
              <a:ext uri="{FF2B5EF4-FFF2-40B4-BE49-F238E27FC236}">
                <a16:creationId xmlns:a16="http://schemas.microsoft.com/office/drawing/2014/main" id="{2F0B7940-FC22-42F5-8E47-BA6D7872C99E}"/>
              </a:ext>
            </a:extLst>
          </p:cNvPr>
          <p:cNvCxnSpPr/>
          <p:nvPr/>
        </p:nvCxnSpPr>
        <p:spPr>
          <a:xfrm>
            <a:off x="254811" y="4589015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ector Reto 78">
            <a:extLst>
              <a:ext uri="{FF2B5EF4-FFF2-40B4-BE49-F238E27FC236}">
                <a16:creationId xmlns:a16="http://schemas.microsoft.com/office/drawing/2014/main" id="{98104D07-F48B-487D-BD94-4E22B0D06640}"/>
              </a:ext>
            </a:extLst>
          </p:cNvPr>
          <p:cNvCxnSpPr/>
          <p:nvPr/>
        </p:nvCxnSpPr>
        <p:spPr>
          <a:xfrm>
            <a:off x="254811" y="4936160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ector Reto 79">
            <a:extLst>
              <a:ext uri="{FF2B5EF4-FFF2-40B4-BE49-F238E27FC236}">
                <a16:creationId xmlns:a16="http://schemas.microsoft.com/office/drawing/2014/main" id="{6BFD77E7-3F2B-4E1E-9A12-F1E03A89516A}"/>
              </a:ext>
            </a:extLst>
          </p:cNvPr>
          <p:cNvCxnSpPr/>
          <p:nvPr/>
        </p:nvCxnSpPr>
        <p:spPr>
          <a:xfrm>
            <a:off x="254811" y="5321572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C6DE58-E22F-44DA-A1CE-8C3A8968B673}"/>
              </a:ext>
            </a:extLst>
          </p:cNvPr>
          <p:cNvSpPr txBox="1"/>
          <p:nvPr/>
        </p:nvSpPr>
        <p:spPr>
          <a:xfrm>
            <a:off x="1090393" y="148063"/>
            <a:ext cx="101886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APLICAÇÃO DO SIQ NA ITAESBRA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62" name="Conector Reto 92">
            <a:extLst>
              <a:ext uri="{FF2B5EF4-FFF2-40B4-BE49-F238E27FC236}">
                <a16:creationId xmlns:a16="http://schemas.microsoft.com/office/drawing/2014/main" id="{EF13828D-C1C9-4523-B8D2-874F83B3F9D3}"/>
              </a:ext>
            </a:extLst>
          </p:cNvPr>
          <p:cNvCxnSpPr/>
          <p:nvPr/>
        </p:nvCxnSpPr>
        <p:spPr>
          <a:xfrm>
            <a:off x="4992880" y="3554640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ector Reto 98">
            <a:extLst>
              <a:ext uri="{FF2B5EF4-FFF2-40B4-BE49-F238E27FC236}">
                <a16:creationId xmlns:a16="http://schemas.microsoft.com/office/drawing/2014/main" id="{D5A2F720-77A8-4E27-A35D-2103C571532D}"/>
              </a:ext>
            </a:extLst>
          </p:cNvPr>
          <p:cNvCxnSpPr/>
          <p:nvPr/>
        </p:nvCxnSpPr>
        <p:spPr>
          <a:xfrm>
            <a:off x="9808903" y="3529646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ector Reto 98">
            <a:extLst>
              <a:ext uri="{FF2B5EF4-FFF2-40B4-BE49-F238E27FC236}">
                <a16:creationId xmlns:a16="http://schemas.microsoft.com/office/drawing/2014/main" id="{6928014A-EC9C-4B3D-B132-1A1ACB7E82EE}"/>
              </a:ext>
            </a:extLst>
          </p:cNvPr>
          <p:cNvCxnSpPr/>
          <p:nvPr/>
        </p:nvCxnSpPr>
        <p:spPr>
          <a:xfrm>
            <a:off x="9852246" y="3891771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Reto 95">
            <a:extLst>
              <a:ext uri="{FF2B5EF4-FFF2-40B4-BE49-F238E27FC236}">
                <a16:creationId xmlns:a16="http://schemas.microsoft.com/office/drawing/2014/main" id="{B95F7B43-99A7-438D-A79A-C592BC170383}"/>
              </a:ext>
            </a:extLst>
          </p:cNvPr>
          <p:cNvCxnSpPr/>
          <p:nvPr/>
        </p:nvCxnSpPr>
        <p:spPr>
          <a:xfrm>
            <a:off x="7381483" y="3350627"/>
            <a:ext cx="21454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ícone Aplicação, importação Livre de Material Design">
            <a:extLst>
              <a:ext uri="{FF2B5EF4-FFF2-40B4-BE49-F238E27FC236}">
                <a16:creationId xmlns:a16="http://schemas.microsoft.com/office/drawing/2014/main" id="{BD23DF48-FF2E-4D83-99C8-BEAEE9BE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" y="32541"/>
            <a:ext cx="960654" cy="9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5C9B8D5-CDEB-A865-A46E-E95CDA47AF87}"/>
              </a:ext>
            </a:extLst>
          </p:cNvPr>
          <p:cNvSpPr/>
          <p:nvPr/>
        </p:nvSpPr>
        <p:spPr>
          <a:xfrm>
            <a:off x="2528671" y="1023119"/>
            <a:ext cx="2295878" cy="5044557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62A59EB-C02A-2F9D-7749-38A4EEDD8C92}"/>
              </a:ext>
            </a:extLst>
          </p:cNvPr>
          <p:cNvSpPr/>
          <p:nvPr/>
        </p:nvSpPr>
        <p:spPr>
          <a:xfrm>
            <a:off x="10120544" y="6256210"/>
            <a:ext cx="1979713" cy="530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+mj-lt"/>
              </a:rPr>
              <a:t>MACHINE LEARNING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  <a:latin typeface="+mj-lt"/>
              </a:rPr>
              <a:t>PYTHON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9F0781-9408-73D8-39C9-FD4390646C6C}"/>
              </a:ext>
            </a:extLst>
          </p:cNvPr>
          <p:cNvSpPr/>
          <p:nvPr/>
        </p:nvSpPr>
        <p:spPr>
          <a:xfrm>
            <a:off x="91556" y="6261600"/>
            <a:ext cx="1997674" cy="520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+mj-lt"/>
              </a:rPr>
              <a:t>DEVICES</a:t>
            </a:r>
          </a:p>
          <a:p>
            <a:pPr algn="ctr"/>
            <a:r>
              <a:rPr lang="pt-BR" sz="800" dirty="0" err="1">
                <a:solidFill>
                  <a:schemeClr val="bg1"/>
                </a:solidFill>
                <a:latin typeface="+mj-lt"/>
              </a:rPr>
              <a:t>IoT</a:t>
            </a:r>
            <a:r>
              <a:rPr lang="pt-BR" sz="800" dirty="0">
                <a:solidFill>
                  <a:schemeClr val="bg1"/>
                </a:solidFill>
                <a:latin typeface="+mj-lt"/>
              </a:rPr>
              <a:t>, ALEXA, MEASURE EQUIPMENT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50293A-F8BC-22A0-6964-F23B710B964C}"/>
              </a:ext>
            </a:extLst>
          </p:cNvPr>
          <p:cNvSpPr/>
          <p:nvPr/>
        </p:nvSpPr>
        <p:spPr>
          <a:xfrm>
            <a:off x="8214696" y="6257741"/>
            <a:ext cx="1896969" cy="529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+mj-lt"/>
              </a:rPr>
              <a:t>BI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  <a:latin typeface="+mj-lt"/>
              </a:rPr>
              <a:t>POWERBI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4042DFD1-303F-04B1-F9FB-A85459567F45}"/>
              </a:ext>
            </a:extLst>
          </p:cNvPr>
          <p:cNvSpPr/>
          <p:nvPr/>
        </p:nvSpPr>
        <p:spPr>
          <a:xfrm>
            <a:off x="4122306" y="6261599"/>
            <a:ext cx="2061137" cy="520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+mj-lt"/>
              </a:rPr>
              <a:t>REALIDADE AUMENTADA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  <a:latin typeface="+mj-lt"/>
              </a:rPr>
              <a:t>UNITY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D4F88DA4-0AC6-15CA-7479-06164C173222}"/>
              </a:ext>
            </a:extLst>
          </p:cNvPr>
          <p:cNvSpPr/>
          <p:nvPr/>
        </p:nvSpPr>
        <p:spPr>
          <a:xfrm>
            <a:off x="2102491" y="6260592"/>
            <a:ext cx="1997674" cy="520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+mj-lt"/>
              </a:rPr>
              <a:t>VISÃO COMPUTACIONAL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  <a:latin typeface="+mj-lt"/>
              </a:rPr>
              <a:t>COGNEX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428D33ED-16CE-C78E-1039-30B3E9F484C2}"/>
              </a:ext>
            </a:extLst>
          </p:cNvPr>
          <p:cNvSpPr/>
          <p:nvPr/>
        </p:nvSpPr>
        <p:spPr>
          <a:xfrm>
            <a:off x="6200233" y="6260888"/>
            <a:ext cx="1997674" cy="520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+mj-lt"/>
              </a:rPr>
              <a:t>RPA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  <a:latin typeface="+mj-lt"/>
              </a:rPr>
              <a:t>UIPATH</a:t>
            </a:r>
          </a:p>
        </p:txBody>
      </p:sp>
    </p:spTree>
    <p:extLst>
      <p:ext uri="{BB962C8B-B14F-4D97-AF65-F5344CB8AC3E}">
        <p14:creationId xmlns:p14="http://schemas.microsoft.com/office/powerpoint/2010/main" val="616538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9874" y="188124"/>
            <a:ext cx="1218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Outra forma de acesso ao Módulo de Documentos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54D388-0E18-7A34-2864-9DDE9F031C30}"/>
              </a:ext>
            </a:extLst>
          </p:cNvPr>
          <p:cNvSpPr txBox="1"/>
          <p:nvPr/>
        </p:nvSpPr>
        <p:spPr>
          <a:xfrm>
            <a:off x="528320" y="1448077"/>
            <a:ext cx="67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Transação DOC – Todos os documentos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E5A210-24EF-8788-9AF2-3F61A6A53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70" y="2044923"/>
            <a:ext cx="10264588" cy="410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3843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Criação do Documento – Reajuste de Preço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1220645"/>
            <a:ext cx="114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Preencher os campos obrigatórios</a:t>
            </a:r>
            <a:br>
              <a:rPr lang="pt-BR" dirty="0"/>
            </a:br>
            <a:r>
              <a:rPr lang="pt-BR" dirty="0"/>
              <a:t>- Clicar em Salvar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B2826A-131C-856A-505D-4B2CB2BBD1DA}"/>
              </a:ext>
            </a:extLst>
          </p:cNvPr>
          <p:cNvSpPr txBox="1"/>
          <p:nvPr/>
        </p:nvSpPr>
        <p:spPr>
          <a:xfrm>
            <a:off x="8996681" y="2993949"/>
            <a:ext cx="309371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sz="16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 Campos obrigatórios: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pt-BR" sz="16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Grupo Documento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pt-BR" sz="16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Tipo de Documento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pt-BR" sz="16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Tipo Propriedade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pt-BR" sz="16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CNPJ/Nome do Fornecedor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pt-BR" sz="16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Planta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B10278-DBB3-9C59-EA05-7CE32E409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2255520"/>
            <a:ext cx="8280400" cy="42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8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 Anexando o Documento e preenchendo formulário</a:t>
            </a: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339209E-E8B5-1E40-9135-C98BEED47282}"/>
              </a:ext>
            </a:extLst>
          </p:cNvPr>
          <p:cNvSpPr txBox="1"/>
          <p:nvPr/>
        </p:nvSpPr>
        <p:spPr>
          <a:xfrm>
            <a:off x="528320" y="1255509"/>
            <a:ext cx="988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preenchimento do anexo deve ser realizado com a documentação do pleito para Reajuste de Preço.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D1B2A4-D8CF-E65C-5998-F52C665D95CA}"/>
              </a:ext>
            </a:extLst>
          </p:cNvPr>
          <p:cNvSpPr txBox="1"/>
          <p:nvPr/>
        </p:nvSpPr>
        <p:spPr>
          <a:xfrm>
            <a:off x="882939" y="5880246"/>
            <a:ext cx="964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Obrigatório adicionar o anexo, o preenchimento do formulário de reajuste de Preço e informar o item que será pleiteado o a reajuste.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EAD8D4-38D8-23F0-37E8-C47B018A7BDB}"/>
              </a:ext>
            </a:extLst>
          </p:cNvPr>
          <p:cNvSpPr txBox="1"/>
          <p:nvPr/>
        </p:nvSpPr>
        <p:spPr>
          <a:xfrm>
            <a:off x="528321" y="5812867"/>
            <a:ext cx="43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D347E8-5FAD-B47D-7D6D-1876D91CF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1" y="1706880"/>
            <a:ext cx="10190480" cy="41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8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398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 Etapa – FORNECEDOR</a:t>
            </a: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CBDDE8A-CAF1-B9DC-067C-C340347EF8E7}"/>
              </a:ext>
            </a:extLst>
          </p:cNvPr>
          <p:cNvSpPr txBox="1"/>
          <p:nvPr/>
        </p:nvSpPr>
        <p:spPr>
          <a:xfrm>
            <a:off x="528319" y="1288747"/>
            <a:ext cx="89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Papel de Fornecedor poderá responder a etapa com o status “Enviado”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A0592C-588C-A4B4-D54C-BE6F5BB48EA2}"/>
              </a:ext>
            </a:extLst>
          </p:cNvPr>
          <p:cNvSpPr txBox="1"/>
          <p:nvPr/>
        </p:nvSpPr>
        <p:spPr>
          <a:xfrm>
            <a:off x="8354786" y="2239372"/>
            <a:ext cx="43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9AEC69-3A3E-E6DF-CBD1-4B924119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405" y="1067304"/>
            <a:ext cx="517176" cy="44288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7B8CF4A-22BE-5101-7826-090F8CE16586}"/>
              </a:ext>
            </a:extLst>
          </p:cNvPr>
          <p:cNvSpPr txBox="1"/>
          <p:nvPr/>
        </p:nvSpPr>
        <p:spPr>
          <a:xfrm>
            <a:off x="8790214" y="2517567"/>
            <a:ext cx="3316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pt-BR" dirty="0"/>
              <a:t>Obrigatório o preenchimento do formulário de Reajuste de Preço e informar pelo menos um item.</a:t>
            </a:r>
          </a:p>
          <a:p>
            <a:pPr marL="342900" indent="-342900" algn="just">
              <a:buAutoNum type="alphaUcPeriod"/>
            </a:pPr>
            <a:endParaRPr lang="pt-BR" dirty="0"/>
          </a:p>
          <a:p>
            <a:pPr marL="342900" indent="-342900" algn="just">
              <a:buAutoNum type="alphaUcPeriod"/>
            </a:pPr>
            <a:r>
              <a:rPr lang="pt-BR" dirty="0"/>
              <a:t>Para fornecedores de serviço deve ser escolhido o item SERVIÇO.</a:t>
            </a:r>
          </a:p>
          <a:p>
            <a:pPr marL="342900" indent="-342900" algn="just">
              <a:buAutoNum type="alphaUcPeriod"/>
            </a:pP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IMPORTANTE, CLICAR NO BOTÃO “SALVAR” DO PAINEL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BBCDCD-4AB2-D74D-8AC9-52B09096E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18" y="1855616"/>
            <a:ext cx="7707263" cy="46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3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9114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 Etapa – </a:t>
            </a: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COMPRAS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9AEC69-3A3E-E6DF-CBD1-4B924119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988" y="1259370"/>
            <a:ext cx="517176" cy="5239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86A357-FD24-5E18-0C73-3EF7CF9E75E7}"/>
              </a:ext>
            </a:extLst>
          </p:cNvPr>
          <p:cNvSpPr txBox="1"/>
          <p:nvPr/>
        </p:nvSpPr>
        <p:spPr>
          <a:xfrm>
            <a:off x="528320" y="1270004"/>
            <a:ext cx="1065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Papel de Compras poderá responder a etapa com os status “Revisão Fornecedor” ou “Enviado para Diretoria”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AA7B8E-EFD1-CA00-A800-11A476BF5CC1}"/>
              </a:ext>
            </a:extLst>
          </p:cNvPr>
          <p:cNvSpPr txBox="1"/>
          <p:nvPr/>
        </p:nvSpPr>
        <p:spPr>
          <a:xfrm>
            <a:off x="9274451" y="2667660"/>
            <a:ext cx="2917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A.1 Para o status “Revisão Fornecedor” será necessário incluir um comentário e a etapa irá voltar para o fornecedor revisar as informações necessárias.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A.2 Para o status “Enviado para Diretoria” não será necessário o preenchimento de nenhuma informação e ficará disponível para análise da diretoria.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CLICAR BOTÃO SALVAR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7F826E3-1D57-0546-68DB-3FB64EF64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916335"/>
            <a:ext cx="8646160" cy="44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39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35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Etapa – DIRETORIA</a:t>
            </a: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9AEC69-3A3E-E6DF-CBD1-4B924119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146" y="1160776"/>
            <a:ext cx="517176" cy="44288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1D2875-F385-E593-4A8D-529908E7D6D5}"/>
              </a:ext>
            </a:extLst>
          </p:cNvPr>
          <p:cNvSpPr txBox="1"/>
          <p:nvPr/>
        </p:nvSpPr>
        <p:spPr>
          <a:xfrm>
            <a:off x="528319" y="1126938"/>
            <a:ext cx="10148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Papel de Diretor poderá responder a etapa com os status “Reajuste Aprovado” ou “Reajuste Reprovado”.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E1811D-02D9-C4A3-E9A2-F51D2F4BF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873040"/>
            <a:ext cx="8280401" cy="45717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0265DB1-B439-C3E9-9D5A-7EA3CD4EDB0D}"/>
              </a:ext>
            </a:extLst>
          </p:cNvPr>
          <p:cNvSpPr txBox="1"/>
          <p:nvPr/>
        </p:nvSpPr>
        <p:spPr>
          <a:xfrm>
            <a:off x="9113086" y="2688315"/>
            <a:ext cx="2917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A.1 Para o status “Retornar para Compras” será necessário incluir um comentário e a etapa irá voltar para que Compras revise as informações necessárias.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A.2 Para o status “Reajuste Aprovado” não será necessário o preenchimento de nenhuma informação e o documento será finalizado.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A.3 Para o status “Reajuste Reprovado” não será necessário o preenchimento de nenhuma informação e o documento será finalizado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CLICAR BOTÃO SALVAR </a:t>
            </a:r>
          </a:p>
        </p:txBody>
      </p:sp>
    </p:spTree>
    <p:extLst>
      <p:ext uri="{BB962C8B-B14F-4D97-AF65-F5344CB8AC3E}">
        <p14:creationId xmlns:p14="http://schemas.microsoft.com/office/powerpoint/2010/main" val="190487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MANUAL – MÓDULO DE USUÁRIOS</a:t>
            </a:r>
          </a:p>
        </p:txBody>
      </p:sp>
      <p:pic>
        <p:nvPicPr>
          <p:cNvPr id="2054" name="Picture 6" descr="Processo de negócio: definição, sua importância e etapas">
            <a:extLst>
              <a:ext uri="{FF2B5EF4-FFF2-40B4-BE49-F238E27FC236}">
                <a16:creationId xmlns:a16="http://schemas.microsoft.com/office/drawing/2014/main" id="{E1B2C243-BDA7-4420-A41D-44903B91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7"/>
          <a:stretch/>
        </p:blipFill>
        <p:spPr bwMode="auto">
          <a:xfrm>
            <a:off x="0" y="0"/>
            <a:ext cx="1218111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66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9874" y="188124"/>
            <a:ext cx="1218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Acesso ao Módulo de Usuários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54D388-0E18-7A34-2864-9DDE9F031C30}"/>
              </a:ext>
            </a:extLst>
          </p:cNvPr>
          <p:cNvSpPr txBox="1"/>
          <p:nvPr/>
        </p:nvSpPr>
        <p:spPr>
          <a:xfrm>
            <a:off x="528320" y="1448077"/>
            <a:ext cx="67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Transação USER – Todos os usuários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6B407C-950A-D52D-52C3-4D3FA0D8A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" b="33060"/>
          <a:stretch/>
        </p:blipFill>
        <p:spPr>
          <a:xfrm>
            <a:off x="528320" y="2127429"/>
            <a:ext cx="11230051" cy="17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8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Criação do Usuário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5828504"/>
            <a:ext cx="1061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b="1" dirty="0">
                <a:solidFill>
                  <a:srgbClr val="FF0000"/>
                </a:solidFill>
              </a:rPr>
              <a:t>IMPORTANTE: </a:t>
            </a:r>
            <a:r>
              <a:rPr lang="pt-BR" dirty="0"/>
              <a:t>Recomendamos que o campo “Trocar senha no próximo login” esteja sempre checado para que o usuário possa alterar sua senha quando acessar o sistema pela primeira vez.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4B545D-09CF-F4D2-2629-A2A103BD0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25"/>
          <a:stretch/>
        </p:blipFill>
        <p:spPr>
          <a:xfrm>
            <a:off x="561515" y="1866976"/>
            <a:ext cx="10617200" cy="363583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0351233-93E3-9AB1-863B-CDF5BB7110C8}"/>
              </a:ext>
            </a:extLst>
          </p:cNvPr>
          <p:cNvSpPr txBox="1"/>
          <p:nvPr/>
        </p:nvSpPr>
        <p:spPr>
          <a:xfrm>
            <a:off x="561515" y="1220645"/>
            <a:ext cx="114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Preencher os campos obrigatórios </a:t>
            </a:r>
            <a:br>
              <a:rPr lang="pt-BR" dirty="0"/>
            </a:br>
            <a:r>
              <a:rPr lang="pt-BR" dirty="0"/>
              <a:t>- Clicar em Salvar</a:t>
            </a:r>
          </a:p>
        </p:txBody>
      </p:sp>
    </p:spTree>
    <p:extLst>
      <p:ext uri="{BB962C8B-B14F-4D97-AF65-F5344CB8AC3E}">
        <p14:creationId xmlns:p14="http://schemas.microsoft.com/office/powerpoint/2010/main" val="2420463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Vincular Usuário ao 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61515" y="1090839"/>
            <a:ext cx="703159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Marcar o Flag de licença Limitada.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Entrar na Aba Gerencia Por </a:t>
            </a:r>
          </a:p>
          <a:p>
            <a:r>
              <a:rPr lang="pt-BR" dirty="0"/>
              <a:t>- Pesquisar por </a:t>
            </a:r>
            <a:r>
              <a:rPr lang="pt-BR" b="0" i="0" dirty="0">
                <a:solidFill>
                  <a:srgbClr val="000000"/>
                </a:solidFill>
                <a:effectLst/>
              </a:rPr>
              <a:t>Proprietário do Documento</a:t>
            </a:r>
          </a:p>
          <a:p>
            <a:r>
              <a:rPr lang="pt-BR" dirty="0"/>
              <a:t>- Entrar na opção e desmarcar a opção de Gerencia Todos</a:t>
            </a:r>
            <a:br>
              <a:rPr lang="pt-BR" dirty="0"/>
            </a:br>
            <a:r>
              <a:rPr lang="pt-BR" dirty="0"/>
              <a:t>- No painel responsável vincular o usuário a empresa correspondente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43D527-9CD8-7949-7D27-763A1C2F4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376"/>
          <a:stretch/>
        </p:blipFill>
        <p:spPr>
          <a:xfrm>
            <a:off x="561515" y="2844800"/>
            <a:ext cx="10584006" cy="28388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5E12090-E915-4F21-6003-559DC95112E4}"/>
              </a:ext>
            </a:extLst>
          </p:cNvPr>
          <p:cNvSpPr txBox="1"/>
          <p:nvPr/>
        </p:nvSpPr>
        <p:spPr>
          <a:xfrm>
            <a:off x="561515" y="5997897"/>
            <a:ext cx="114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b="1" dirty="0">
                <a:solidFill>
                  <a:srgbClr val="FF0000"/>
                </a:solidFill>
              </a:rPr>
              <a:t>IMPORTANTE:</a:t>
            </a:r>
            <a:r>
              <a:rPr lang="pt-BR" dirty="0"/>
              <a:t> Esse procedimento deve ser realizado para todo usuário FORNECEDOR e deve ser repetir para o Gerencia Por: Fornecedor e Empresa.</a:t>
            </a:r>
          </a:p>
        </p:txBody>
      </p:sp>
    </p:spTree>
    <p:extLst>
      <p:ext uri="{BB962C8B-B14F-4D97-AF65-F5344CB8AC3E}">
        <p14:creationId xmlns:p14="http://schemas.microsoft.com/office/powerpoint/2010/main" val="409391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9121CDC-F0B9-462A-AE9C-46C679621461}"/>
              </a:ext>
            </a:extLst>
          </p:cNvPr>
          <p:cNvSpPr/>
          <p:nvPr/>
        </p:nvSpPr>
        <p:spPr>
          <a:xfrm>
            <a:off x="3275795" y="3589116"/>
            <a:ext cx="456794" cy="7815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5" name="Picture 2" descr="Microsoft Azure Data Lake Store: an introduction – Cloud Avenue">
            <a:extLst>
              <a:ext uri="{FF2B5EF4-FFF2-40B4-BE49-F238E27FC236}">
                <a16:creationId xmlns:a16="http://schemas.microsoft.com/office/drawing/2014/main" id="{8EBEFD0E-AF07-4E7C-B20B-E243ABEE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73" y="3074704"/>
            <a:ext cx="1257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8587B9D-8C06-400F-8DA2-65FC320990D1}"/>
              </a:ext>
            </a:extLst>
          </p:cNvPr>
          <p:cNvSpPr txBox="1"/>
          <p:nvPr/>
        </p:nvSpPr>
        <p:spPr>
          <a:xfrm>
            <a:off x="1440766" y="1647972"/>
            <a:ext cx="159556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OPERATION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AB38C6-6157-400A-B319-FA1437CD4CA9}"/>
              </a:ext>
            </a:extLst>
          </p:cNvPr>
          <p:cNvSpPr txBox="1"/>
          <p:nvPr/>
        </p:nvSpPr>
        <p:spPr>
          <a:xfrm>
            <a:off x="3633059" y="4690146"/>
            <a:ext cx="1623393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2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DATA LAKE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536129A-BB52-4819-9509-D82E28ABCBB5}"/>
              </a:ext>
            </a:extLst>
          </p:cNvPr>
          <p:cNvSpPr/>
          <p:nvPr/>
        </p:nvSpPr>
        <p:spPr>
          <a:xfrm>
            <a:off x="5365731" y="3558921"/>
            <a:ext cx="456794" cy="7815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49F6D6-402E-4A14-9573-5769B63C7ED6}"/>
              </a:ext>
            </a:extLst>
          </p:cNvPr>
          <p:cNvSpPr txBox="1"/>
          <p:nvPr/>
        </p:nvSpPr>
        <p:spPr>
          <a:xfrm>
            <a:off x="3836773" y="1662938"/>
            <a:ext cx="126560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BIG DATA</a:t>
            </a:r>
          </a:p>
        </p:txBody>
      </p:sp>
      <p:pic>
        <p:nvPicPr>
          <p:cNvPr id="10" name="Picture 6" descr="Machine learning – IBM Developer – IBM Developer">
            <a:extLst>
              <a:ext uri="{FF2B5EF4-FFF2-40B4-BE49-F238E27FC236}">
                <a16:creationId xmlns:a16="http://schemas.microsoft.com/office/drawing/2014/main" id="{C0B4C86C-D367-4E74-83DE-EE7D6C20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36" y="3088341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07ECD70-BD93-42ED-BFA1-0D9F8E53FB89}"/>
              </a:ext>
            </a:extLst>
          </p:cNvPr>
          <p:cNvSpPr txBox="1"/>
          <p:nvPr/>
        </p:nvSpPr>
        <p:spPr>
          <a:xfrm>
            <a:off x="5458299" y="1653115"/>
            <a:ext cx="26509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MACHINE LEARNING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CEE65F-A82A-40B8-8BB6-AAEF94970451}"/>
              </a:ext>
            </a:extLst>
          </p:cNvPr>
          <p:cNvSpPr txBox="1"/>
          <p:nvPr/>
        </p:nvSpPr>
        <p:spPr>
          <a:xfrm>
            <a:off x="5970636" y="4690146"/>
            <a:ext cx="2000869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2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PREDICTIONS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29E9889A-3D0C-461B-9EA8-79ED8EC4DBDC}"/>
              </a:ext>
            </a:extLst>
          </p:cNvPr>
          <p:cNvSpPr/>
          <p:nvPr/>
        </p:nvSpPr>
        <p:spPr>
          <a:xfrm>
            <a:off x="7714524" y="3549098"/>
            <a:ext cx="456794" cy="7815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B3D68C-F8BF-41FC-85E9-FD4DBF74EE6C}"/>
              </a:ext>
            </a:extLst>
          </p:cNvPr>
          <p:cNvSpPr txBox="1"/>
          <p:nvPr/>
        </p:nvSpPr>
        <p:spPr>
          <a:xfrm>
            <a:off x="8322628" y="1654854"/>
            <a:ext cx="200567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IMPROVEMENT</a:t>
            </a:r>
          </a:p>
        </p:txBody>
      </p:sp>
      <p:pic>
        <p:nvPicPr>
          <p:cNvPr id="15" name="Picture 8" descr="Insight - Free education icons">
            <a:extLst>
              <a:ext uri="{FF2B5EF4-FFF2-40B4-BE49-F238E27FC236}">
                <a16:creationId xmlns:a16="http://schemas.microsoft.com/office/drawing/2014/main" id="{E1EFECE8-269C-4B4D-89C2-89F387FF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75" y="3041895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1E982F-95C1-4B99-9FFE-C8CCF3582623}"/>
              </a:ext>
            </a:extLst>
          </p:cNvPr>
          <p:cNvSpPr txBox="1"/>
          <p:nvPr/>
        </p:nvSpPr>
        <p:spPr>
          <a:xfrm>
            <a:off x="8517668" y="4684143"/>
            <a:ext cx="1436612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22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INSIGHTS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2A86D2-DFCC-4CFA-BC81-341EC1E427A1}"/>
              </a:ext>
            </a:extLst>
          </p:cNvPr>
          <p:cNvSpPr txBox="1"/>
          <p:nvPr/>
        </p:nvSpPr>
        <p:spPr>
          <a:xfrm>
            <a:off x="8517669" y="5105644"/>
            <a:ext cx="106792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SMART APPS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OTIMIZATION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DISCOVERY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WASTE REDUCTION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A7FE174-6F7C-45B8-A1DC-743E2D398E95}"/>
              </a:ext>
            </a:extLst>
          </p:cNvPr>
          <p:cNvSpPr txBox="1"/>
          <p:nvPr/>
        </p:nvSpPr>
        <p:spPr>
          <a:xfrm>
            <a:off x="5970637" y="5174124"/>
            <a:ext cx="1051891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TRANSFORMATION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MODEL TRAINING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VALIDATION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D1D017-0B40-42BF-A9DD-830E5B6CA6A3}"/>
              </a:ext>
            </a:extLst>
          </p:cNvPr>
          <p:cNvSpPr txBox="1"/>
          <p:nvPr/>
        </p:nvSpPr>
        <p:spPr>
          <a:xfrm>
            <a:off x="3642432" y="5174124"/>
            <a:ext cx="966931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DATA INGESTION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STREAMING</a:t>
            </a:r>
          </a:p>
          <a:p>
            <a:r>
              <a:rPr lang="pt-BR" sz="75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CLUSTERING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C5DB9FD-56AD-4D86-BCBA-F106F362D85E}"/>
              </a:ext>
            </a:extLst>
          </p:cNvPr>
          <p:cNvSpPr/>
          <p:nvPr/>
        </p:nvSpPr>
        <p:spPr>
          <a:xfrm>
            <a:off x="1445483" y="3139929"/>
            <a:ext cx="1584353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SIQ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0A0FBE-5EAA-4C26-B814-73BDD81ACB9B}"/>
              </a:ext>
            </a:extLst>
          </p:cNvPr>
          <p:cNvSpPr/>
          <p:nvPr/>
        </p:nvSpPr>
        <p:spPr>
          <a:xfrm>
            <a:off x="1451976" y="3702321"/>
            <a:ext cx="1584353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SPECIALIST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746318A-1914-40ED-B79A-D4F105872F80}"/>
              </a:ext>
            </a:extLst>
          </p:cNvPr>
          <p:cNvSpPr/>
          <p:nvPr/>
        </p:nvSpPr>
        <p:spPr>
          <a:xfrm>
            <a:off x="1451976" y="4267046"/>
            <a:ext cx="1584353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ERP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D73DA70-F162-49DE-BC17-E9ACB246D2D5}"/>
              </a:ext>
            </a:extLst>
          </p:cNvPr>
          <p:cNvSpPr/>
          <p:nvPr/>
        </p:nvSpPr>
        <p:spPr>
          <a:xfrm>
            <a:off x="1451976" y="4828461"/>
            <a:ext cx="1584353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LEGACY</a:t>
            </a:r>
          </a:p>
        </p:txBody>
      </p:sp>
      <p:pic>
        <p:nvPicPr>
          <p:cNvPr id="24" name="Picture 2" descr="Application Icons - Download Free Vector Icons | Noun Project">
            <a:extLst>
              <a:ext uri="{FF2B5EF4-FFF2-40B4-BE49-F238E27FC236}">
                <a16:creationId xmlns:a16="http://schemas.microsoft.com/office/drawing/2014/main" id="{23175329-FF45-4FD7-BE1D-2A5C2852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24" y="2595096"/>
            <a:ext cx="539470" cy="5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CD8B05AA-5E80-4C67-A776-FD94BDFA42A2}"/>
              </a:ext>
            </a:extLst>
          </p:cNvPr>
          <p:cNvSpPr txBox="1"/>
          <p:nvPr/>
        </p:nvSpPr>
        <p:spPr>
          <a:xfrm>
            <a:off x="1261417" y="190437"/>
            <a:ext cx="9464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SIQ</a:t>
            </a:r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DATA DRIVEN PHILOSOPHY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26" name="Picture 2" descr="Data driven - Free marketing icons">
            <a:extLst>
              <a:ext uri="{FF2B5EF4-FFF2-40B4-BE49-F238E27FC236}">
                <a16:creationId xmlns:a16="http://schemas.microsoft.com/office/drawing/2014/main" id="{0FD0AD1A-AB58-41D4-A564-219A6930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2" y="121033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FD97B53-02B0-4D84-A983-0BBA1F01682A}"/>
              </a:ext>
            </a:extLst>
          </p:cNvPr>
          <p:cNvSpPr/>
          <p:nvPr/>
        </p:nvSpPr>
        <p:spPr>
          <a:xfrm>
            <a:off x="1451976" y="5389876"/>
            <a:ext cx="1584353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3043595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Opção de Copiar Usuário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61514" y="1015515"/>
            <a:ext cx="114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Pesquisar o usuário que deseja fazer a cópia.</a:t>
            </a:r>
            <a:br>
              <a:rPr lang="pt-BR" dirty="0"/>
            </a:br>
            <a:r>
              <a:rPr lang="pt-BR" dirty="0"/>
              <a:t>- Marcar o Flag </a:t>
            </a:r>
            <a:br>
              <a:rPr lang="pt-BR" dirty="0"/>
            </a:br>
            <a:r>
              <a:rPr lang="pt-BR" dirty="0"/>
              <a:t>- Clicar nos 3 pontinhos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9A9217-C6A7-0DA1-A21F-4DEF2A4AF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13" y="2089726"/>
            <a:ext cx="6367605" cy="26217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B5CCAAF-0096-4953-965F-7D38C05E1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622" y="1637009"/>
            <a:ext cx="4309745" cy="40255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67D360-CA53-EC56-5552-2DF524DD50C0}"/>
              </a:ext>
            </a:extLst>
          </p:cNvPr>
          <p:cNvSpPr txBox="1"/>
          <p:nvPr/>
        </p:nvSpPr>
        <p:spPr>
          <a:xfrm>
            <a:off x="561513" y="5583792"/>
            <a:ext cx="114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b="1" dirty="0">
                <a:solidFill>
                  <a:srgbClr val="FF0000"/>
                </a:solidFill>
              </a:rPr>
              <a:t>IMPORTANTE: </a:t>
            </a:r>
            <a:r>
              <a:rPr lang="pt-BR" dirty="0"/>
              <a:t>Recomendamos o uso dessa opção toda vez que necessário criar um usuário com as mesmas permissões de um usuário já existente</a:t>
            </a:r>
          </a:p>
        </p:txBody>
      </p:sp>
    </p:spTree>
    <p:extLst>
      <p:ext uri="{BB962C8B-B14F-4D97-AF65-F5344CB8AC3E}">
        <p14:creationId xmlns:p14="http://schemas.microsoft.com/office/powerpoint/2010/main" val="2066974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1D2875-F385-E593-4A8D-529908E7D6D5}"/>
              </a:ext>
            </a:extLst>
          </p:cNvPr>
          <p:cNvSpPr txBox="1"/>
          <p:nvPr/>
        </p:nvSpPr>
        <p:spPr>
          <a:xfrm>
            <a:off x="528320" y="1126938"/>
            <a:ext cx="1061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- Retirar o </a:t>
            </a:r>
            <a:r>
              <a:rPr lang="pt-BR" dirty="0" err="1"/>
              <a:t>check</a:t>
            </a:r>
            <a:r>
              <a:rPr lang="pt-BR" dirty="0"/>
              <a:t> do campo Ativo</a:t>
            </a:r>
            <a:br>
              <a:rPr lang="pt-BR" dirty="0"/>
            </a:br>
            <a:r>
              <a:rPr lang="pt-BR" dirty="0"/>
              <a:t>- Incluir o </a:t>
            </a:r>
            <a:r>
              <a:rPr lang="pt-BR" dirty="0" err="1"/>
              <a:t>check</a:t>
            </a:r>
            <a:r>
              <a:rPr lang="pt-BR" dirty="0"/>
              <a:t> no campo Bloqueado</a:t>
            </a:r>
            <a:br>
              <a:rPr lang="pt-BR" dirty="0"/>
            </a:br>
            <a:r>
              <a:rPr lang="pt-BR" dirty="0"/>
              <a:t>- Clicar em Salvar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9A5B5D-6346-A6E8-705C-E74E60725EF4}"/>
              </a:ext>
            </a:extLst>
          </p:cNvPr>
          <p:cNvSpPr txBox="1"/>
          <p:nvPr/>
        </p:nvSpPr>
        <p:spPr>
          <a:xfrm>
            <a:off x="1229361" y="260924"/>
            <a:ext cx="892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Desativar um usuário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E7D156-CD16-7078-AA90-84BE20460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2208396"/>
            <a:ext cx="10617200" cy="462280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6A2B99D-A6D6-6954-1714-DE139A4B8D22}"/>
              </a:ext>
            </a:extLst>
          </p:cNvPr>
          <p:cNvSpPr/>
          <p:nvPr/>
        </p:nvSpPr>
        <p:spPr>
          <a:xfrm>
            <a:off x="7670800" y="3007360"/>
            <a:ext cx="135128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EFDDDD0-3A21-3091-D72E-1E205802261C}"/>
              </a:ext>
            </a:extLst>
          </p:cNvPr>
          <p:cNvSpPr/>
          <p:nvPr/>
        </p:nvSpPr>
        <p:spPr>
          <a:xfrm>
            <a:off x="1229360" y="3007360"/>
            <a:ext cx="135128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D5A79FF-C1E6-2B46-6BA6-A42BA3C58DCB}"/>
              </a:ext>
            </a:extLst>
          </p:cNvPr>
          <p:cNvSpPr/>
          <p:nvPr/>
        </p:nvSpPr>
        <p:spPr>
          <a:xfrm>
            <a:off x="4196080" y="3007360"/>
            <a:ext cx="135128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CCB27C-1255-DDEE-4E94-938444210606}"/>
              </a:ext>
            </a:extLst>
          </p:cNvPr>
          <p:cNvSpPr/>
          <p:nvPr/>
        </p:nvSpPr>
        <p:spPr>
          <a:xfrm>
            <a:off x="607534" y="4993341"/>
            <a:ext cx="744071" cy="277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CCAECE-87D0-205B-D9D2-14B5F9BC26B8}"/>
              </a:ext>
            </a:extLst>
          </p:cNvPr>
          <p:cNvSpPr/>
          <p:nvPr/>
        </p:nvSpPr>
        <p:spPr>
          <a:xfrm>
            <a:off x="4127649" y="4993341"/>
            <a:ext cx="744071" cy="277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270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MANUAL – MÓDULO DE ITENS</a:t>
            </a:r>
          </a:p>
        </p:txBody>
      </p:sp>
      <p:pic>
        <p:nvPicPr>
          <p:cNvPr id="2054" name="Picture 6" descr="Processo de negócio: definição, sua importância e etapas">
            <a:extLst>
              <a:ext uri="{FF2B5EF4-FFF2-40B4-BE49-F238E27FC236}">
                <a16:creationId xmlns:a16="http://schemas.microsoft.com/office/drawing/2014/main" id="{E1B2C243-BDA7-4420-A41D-44903B91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7"/>
          <a:stretch/>
        </p:blipFill>
        <p:spPr bwMode="auto">
          <a:xfrm>
            <a:off x="0" y="0"/>
            <a:ext cx="1218111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84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1087120" y="188124"/>
            <a:ext cx="1110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Acesso ao Módulo de Itens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54D388-0E18-7A34-2864-9DDE9F031C30}"/>
              </a:ext>
            </a:extLst>
          </p:cNvPr>
          <p:cNvSpPr txBox="1"/>
          <p:nvPr/>
        </p:nvSpPr>
        <p:spPr>
          <a:xfrm>
            <a:off x="528320" y="1448077"/>
            <a:ext cx="67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Transação ITEM – Todos os itens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BB0BD3E-4FB0-9442-0676-248FE3063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2293158"/>
            <a:ext cx="10617200" cy="22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9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Criação do Item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1220645"/>
            <a:ext cx="11441176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Preencher os campos obrigatórios (</a:t>
            </a:r>
            <a:r>
              <a:rPr lang="pt-BR" sz="18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Código</a:t>
            </a:r>
            <a:r>
              <a:rPr lang="pt-BR" sz="1800" b="0" kern="1200" dirty="0">
                <a:solidFill>
                  <a:schemeClr val="dk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Nome , Tipo do Item</a:t>
            </a:r>
            <a:r>
              <a:rPr lang="pt-BR" sz="1800" b="0" kern="1200" dirty="0">
                <a:solidFill>
                  <a:schemeClr val="dk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Unidade)</a:t>
            </a:r>
            <a:endParaRPr lang="pt-BR" dirty="0"/>
          </a:p>
          <a:p>
            <a:r>
              <a:rPr lang="pt-BR" dirty="0"/>
              <a:t>- Clicar em Salvar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3342E7-9FFE-28DA-8F44-2F79F9D9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2001520"/>
            <a:ext cx="10607040" cy="42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6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Desativar um Item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1220645"/>
            <a:ext cx="11441176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Desmarcar o </a:t>
            </a:r>
            <a:r>
              <a:rPr lang="pt-BR" dirty="0" err="1"/>
              <a:t>check</a:t>
            </a:r>
            <a:r>
              <a:rPr lang="pt-BR" dirty="0"/>
              <a:t> do campo Ativo.</a:t>
            </a:r>
          </a:p>
          <a:p>
            <a:r>
              <a:rPr lang="pt-BR" dirty="0"/>
              <a:t>- Clicar em Salvar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3342E7-9FFE-28DA-8F44-2F79F9D9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15" y="2144459"/>
            <a:ext cx="5319740" cy="31394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10977FC-8CE0-C54E-BA35-88AEF3E93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144459"/>
            <a:ext cx="5319740" cy="31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87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Vincular Fornecedor ao Item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1220645"/>
            <a:ext cx="11441176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Entrar na tela de cadastro do item</a:t>
            </a:r>
            <a:br>
              <a:rPr lang="pt-BR" dirty="0"/>
            </a:br>
            <a:r>
              <a:rPr lang="pt-BR" dirty="0"/>
              <a:t>- Entrar na Aba Fornecedores </a:t>
            </a:r>
          </a:p>
          <a:p>
            <a:r>
              <a:rPr lang="pt-BR" dirty="0"/>
              <a:t>- Clicar em Criar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7B4544-074D-DC9F-0FCB-8CA9A33D9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19" y="2248086"/>
            <a:ext cx="10617201" cy="31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48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Vincular 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1220645"/>
            <a:ext cx="11441176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Preencher os campos obrigatórios (Fornecedor</a:t>
            </a:r>
            <a:r>
              <a:rPr lang="pt-BR" sz="1800" b="0" kern="1200" dirty="0">
                <a:solidFill>
                  <a:schemeClr val="dk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/>
          </a:p>
          <a:p>
            <a:r>
              <a:rPr lang="pt-BR" dirty="0"/>
              <a:t>- Clicar em Salvar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A34588-5A70-C645-2B79-5FC9B7ED0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2071806"/>
            <a:ext cx="10617200" cy="3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6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65977"/>
            <a:ext cx="1200849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MANUAL – MÓDULO DE FORNECEDORES</a:t>
            </a:r>
          </a:p>
        </p:txBody>
      </p:sp>
      <p:pic>
        <p:nvPicPr>
          <p:cNvPr id="2054" name="Picture 6" descr="Processo de negócio: definição, sua importância e etapas">
            <a:extLst>
              <a:ext uri="{FF2B5EF4-FFF2-40B4-BE49-F238E27FC236}">
                <a16:creationId xmlns:a16="http://schemas.microsoft.com/office/drawing/2014/main" id="{E1B2C243-BDA7-4420-A41D-44903B91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7"/>
          <a:stretch/>
        </p:blipFill>
        <p:spPr bwMode="auto">
          <a:xfrm>
            <a:off x="0" y="0"/>
            <a:ext cx="1218111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58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1087120" y="188124"/>
            <a:ext cx="1110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Acesso ao Módulo de Fornecedores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54D388-0E18-7A34-2864-9DDE9F031C30}"/>
              </a:ext>
            </a:extLst>
          </p:cNvPr>
          <p:cNvSpPr txBox="1"/>
          <p:nvPr/>
        </p:nvSpPr>
        <p:spPr>
          <a:xfrm>
            <a:off x="528320" y="1448077"/>
            <a:ext cx="67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Transação COMP – Todos os fornecedores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3D08E5-1DAD-AC6A-90E2-1A98B84C9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1889127"/>
            <a:ext cx="10617200" cy="26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SOBRE O PROJETO</a:t>
            </a:r>
          </a:p>
        </p:txBody>
      </p:sp>
      <p:pic>
        <p:nvPicPr>
          <p:cNvPr id="3074" name="Picture 2" descr="Practices That Could Better Your Project Management Skills - Awfis">
            <a:extLst>
              <a:ext uri="{FF2B5EF4-FFF2-40B4-BE49-F238E27FC236}">
                <a16:creationId xmlns:a16="http://schemas.microsoft.com/office/drawing/2014/main" id="{7E43F7D2-F3F6-4291-8DED-8F8D5B3A8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19532"/>
          <a:stretch/>
        </p:blipFill>
        <p:spPr bwMode="auto">
          <a:xfrm>
            <a:off x="-9455" y="0"/>
            <a:ext cx="12201455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95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Criação da Empresa/Fornecedor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0" y="1220645"/>
            <a:ext cx="7235115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Preencher os campos obrigatórios (</a:t>
            </a:r>
            <a:r>
              <a:rPr lang="pt-BR" sz="1800" dirty="0">
                <a:solidFill>
                  <a:schemeClr val="dk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Nome, Apelido, Código</a:t>
            </a:r>
            <a:r>
              <a:rPr lang="pt-BR" sz="1800" b="0" kern="1200" dirty="0">
                <a:solidFill>
                  <a:schemeClr val="dk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País)</a:t>
            </a:r>
            <a:endParaRPr lang="pt-BR" dirty="0"/>
          </a:p>
          <a:p>
            <a:r>
              <a:rPr lang="pt-BR" dirty="0"/>
              <a:t>- Clicar em Salvar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4BD06D-2F87-CDD8-6628-CB858C0DA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15" y="2000350"/>
            <a:ext cx="10584005" cy="43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7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Vincular Empresa a 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1" y="1466919"/>
            <a:ext cx="114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Acessar a Aba Papéis &gt;&gt; Fornecedores</a:t>
            </a:r>
            <a:br>
              <a:rPr lang="pt-BR" dirty="0"/>
            </a:br>
            <a:r>
              <a:rPr lang="pt-BR" dirty="0"/>
              <a:t>- Clicar em Criar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0CCD04-40E2-1CD4-DDFB-C14D1459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1" y="2361430"/>
            <a:ext cx="10603968" cy="37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77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992402" y="183980"/>
            <a:ext cx="471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Vincular 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61515" y="1370432"/>
            <a:ext cx="7623261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Preencher os campos obrigatórios (Código, Tipo do Item e Segmentação</a:t>
            </a:r>
            <a:r>
              <a:rPr lang="pt-BR" sz="1800" b="0" kern="1200" dirty="0">
                <a:solidFill>
                  <a:schemeClr val="dk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/>
          </a:p>
          <a:p>
            <a:r>
              <a:rPr lang="pt-BR" dirty="0"/>
              <a:t>- Clicar em Salvar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511B48-FE2B-EDED-5E8B-E9EB80EB4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15" y="2216177"/>
            <a:ext cx="10617200" cy="37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57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1156447" y="183980"/>
            <a:ext cx="671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Desativar um 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528321" y="1328221"/>
            <a:ext cx="6060739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Desmarcar o </a:t>
            </a:r>
            <a:r>
              <a:rPr lang="pt-BR" dirty="0" err="1"/>
              <a:t>check</a:t>
            </a:r>
            <a:r>
              <a:rPr lang="pt-BR"/>
              <a:t> </a:t>
            </a:r>
            <a:r>
              <a:rPr lang="pt-BR" dirty="0"/>
              <a:t>do </a:t>
            </a:r>
            <a:r>
              <a:rPr lang="pt-BR"/>
              <a:t>campo Ativo</a:t>
            </a:r>
            <a:endParaRPr lang="pt-BR" dirty="0"/>
          </a:p>
          <a:p>
            <a:r>
              <a:rPr lang="pt-BR" dirty="0"/>
              <a:t>- Clicar em Salvar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84DE7C8-7D5E-EC5F-3E84-B25CA9604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1" y="2144459"/>
            <a:ext cx="10939604" cy="37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5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5D2311-3275-1F99-FA8D-597F6B19664C}"/>
              </a:ext>
            </a:extLst>
          </p:cNvPr>
          <p:cNvSpPr txBox="1"/>
          <p:nvPr/>
        </p:nvSpPr>
        <p:spPr>
          <a:xfrm>
            <a:off x="0" y="1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  Vincular Item ao Fornecedor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icionar regra Ícone - Download Grátis, PNG e Vetores">
            <a:extLst>
              <a:ext uri="{FF2B5EF4-FFF2-40B4-BE49-F238E27FC236}">
                <a16:creationId xmlns:a16="http://schemas.microsoft.com/office/drawing/2014/main" id="{BE06BEFD-2BBC-61D3-863C-9BEFE6F9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70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BCDB1-667D-3DA2-2C87-455148713C54}"/>
              </a:ext>
            </a:extLst>
          </p:cNvPr>
          <p:cNvSpPr txBox="1"/>
          <p:nvPr/>
        </p:nvSpPr>
        <p:spPr>
          <a:xfrm>
            <a:off x="792479" y="1354855"/>
            <a:ext cx="4796715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pt-BR" dirty="0"/>
              <a:t>- Acessar a Aba Papéis &gt;&gt; Fornecedores</a:t>
            </a:r>
            <a:br>
              <a:rPr lang="pt-BR" dirty="0"/>
            </a:br>
            <a:r>
              <a:rPr lang="pt-BR" dirty="0"/>
              <a:t>- Selecionar o fornecedor</a:t>
            </a:r>
            <a:br>
              <a:rPr lang="pt-BR" dirty="0"/>
            </a:br>
            <a:r>
              <a:rPr lang="pt-BR" dirty="0"/>
              <a:t>- Entrar na Aba Itens</a:t>
            </a:r>
          </a:p>
          <a:p>
            <a:r>
              <a:rPr lang="pt-BR" dirty="0"/>
              <a:t>- Clicar em Criar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A6AFC6-2E89-B5AF-7EFF-6B5D0609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" y="2698457"/>
            <a:ext cx="10607040" cy="32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40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825112" y="2412761"/>
            <a:ext cx="1200849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MUITO OBRIGADO !</a:t>
            </a:r>
          </a:p>
        </p:txBody>
      </p:sp>
      <p:pic>
        <p:nvPicPr>
          <p:cNvPr id="2050" name="Picture 2" descr="Thanks Icon #7456 - Free Icons Library">
            <a:extLst>
              <a:ext uri="{FF2B5EF4-FFF2-40B4-BE49-F238E27FC236}">
                <a16:creationId xmlns:a16="http://schemas.microsoft.com/office/drawing/2014/main" id="{5D0468B5-0BA4-4886-8A08-B3F22F71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75" y="425719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9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848520-BB24-4900-8325-BD2ED987F833}"/>
              </a:ext>
            </a:extLst>
          </p:cNvPr>
          <p:cNvSpPr txBox="1"/>
          <p:nvPr/>
        </p:nvSpPr>
        <p:spPr>
          <a:xfrm>
            <a:off x="4352666" y="1410385"/>
            <a:ext cx="3010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APROVADO EM 21/12/2023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1D021C-0FFB-4671-9AA5-64482AFC7960}"/>
              </a:ext>
            </a:extLst>
          </p:cNvPr>
          <p:cNvSpPr txBox="1"/>
          <p:nvPr/>
        </p:nvSpPr>
        <p:spPr>
          <a:xfrm>
            <a:off x="1261417" y="190437"/>
            <a:ext cx="72141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PROPOSTA COMERCIAL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Picture 2" descr="Resultado de imagem para clientes icone">
            <a:extLst>
              <a:ext uri="{FF2B5EF4-FFF2-40B4-BE49-F238E27FC236}">
                <a16:creationId xmlns:a16="http://schemas.microsoft.com/office/drawing/2014/main" id="{2A42529E-0741-41AC-80E2-74191F675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24888" y="85643"/>
            <a:ext cx="984859" cy="9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04DE2E-6F8F-5EFD-4B1E-AA0D228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26" y="1691122"/>
            <a:ext cx="4667383" cy="49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513B7A-13C6-4F5B-93FC-4E76F135B64D}"/>
              </a:ext>
            </a:extLst>
          </p:cNvPr>
          <p:cNvSpPr txBox="1"/>
          <p:nvPr/>
        </p:nvSpPr>
        <p:spPr>
          <a:xfrm>
            <a:off x="1224793" y="188124"/>
            <a:ext cx="29306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TIMELINE</a:t>
            </a:r>
            <a:endParaRPr lang="pt-BR" sz="1300" i="1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" name="Picture 2" descr="Timeline Icon">
            <a:extLst>
              <a:ext uri="{FF2B5EF4-FFF2-40B4-BE49-F238E27FC236}">
                <a16:creationId xmlns:a16="http://schemas.microsoft.com/office/drawing/2014/main" id="{B709E2A2-40B5-4EA8-8F77-436C0E33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" y="0"/>
            <a:ext cx="1156282" cy="11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2FFF589-D06F-4113-A724-8E99C4643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48736"/>
              </p:ext>
            </p:extLst>
          </p:nvPr>
        </p:nvGraphicFramePr>
        <p:xfrm>
          <a:off x="481444" y="1108813"/>
          <a:ext cx="11226464" cy="5019892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421176">
                  <a:extLst>
                    <a:ext uri="{9D8B030D-6E8A-4147-A177-3AD203B41FA5}">
                      <a16:colId xmlns:a16="http://schemas.microsoft.com/office/drawing/2014/main" val="4246898810"/>
                    </a:ext>
                  </a:extLst>
                </a:gridCol>
                <a:gridCol w="3126313">
                  <a:extLst>
                    <a:ext uri="{9D8B030D-6E8A-4147-A177-3AD203B41FA5}">
                      <a16:colId xmlns:a16="http://schemas.microsoft.com/office/drawing/2014/main" val="1458367203"/>
                    </a:ext>
                  </a:extLst>
                </a:gridCol>
                <a:gridCol w="1839676">
                  <a:extLst>
                    <a:ext uri="{9D8B030D-6E8A-4147-A177-3AD203B41FA5}">
                      <a16:colId xmlns:a16="http://schemas.microsoft.com/office/drawing/2014/main" val="3776559358"/>
                    </a:ext>
                  </a:extLst>
                </a:gridCol>
                <a:gridCol w="2040775">
                  <a:extLst>
                    <a:ext uri="{9D8B030D-6E8A-4147-A177-3AD203B41FA5}">
                      <a16:colId xmlns:a16="http://schemas.microsoft.com/office/drawing/2014/main" val="3867367025"/>
                    </a:ext>
                  </a:extLst>
                </a:gridCol>
                <a:gridCol w="1899262">
                  <a:extLst>
                    <a:ext uri="{9D8B030D-6E8A-4147-A177-3AD203B41FA5}">
                      <a16:colId xmlns:a16="http://schemas.microsoft.com/office/drawing/2014/main" val="2550183221"/>
                    </a:ext>
                  </a:extLst>
                </a:gridCol>
                <a:gridCol w="1899262">
                  <a:extLst>
                    <a:ext uri="{9D8B030D-6E8A-4147-A177-3AD203B41FA5}">
                      <a16:colId xmlns:a16="http://schemas.microsoft.com/office/drawing/2014/main" val="792794487"/>
                    </a:ext>
                  </a:extLst>
                </a:gridCol>
              </a:tblGrid>
              <a:tr h="37382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FEV/24</a:t>
                      </a:r>
                      <a:endParaRPr lang="pt-BR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MAR/24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ABR/24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MAI/24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852731"/>
                  </a:ext>
                </a:extLst>
              </a:tr>
              <a:tr h="42684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KICKOFF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9784"/>
                  </a:ext>
                </a:extLst>
              </a:tr>
              <a:tr h="42684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PREPARAÇÃO DO AMBIENTE DE HOMOLOGAÇÃO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4858"/>
                  </a:ext>
                </a:extLst>
              </a:tr>
              <a:tr h="49651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ANÁLISE E ESPECIFICAÇÃO</a:t>
                      </a:r>
                      <a:endParaRPr lang="pt-BR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80255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PARAMETRIZAÇÃO 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28644"/>
                  </a:ext>
                </a:extLst>
              </a:tr>
              <a:tr h="5314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CARGA DE DADOS</a:t>
                      </a:r>
                      <a:b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Item</a:t>
                      </a:r>
                      <a:b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Fornecedor</a:t>
                      </a:r>
                      <a:endParaRPr lang="pt-BR" sz="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76659"/>
                  </a:ext>
                </a:extLst>
              </a:tr>
              <a:tr h="4338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VALIDAÇÃO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48322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TREINAMENTO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37417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 LIVE E ACOMPANHAMENTO PRODUÇÃO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952198"/>
                  </a:ext>
                </a:extLst>
              </a:tr>
              <a:tr h="67111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SUPORTE DENTRO PERÍODO GARANTIA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58558"/>
                  </a:ext>
                </a:extLst>
              </a:tr>
            </a:tbl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B8ECEA59-C102-4B3E-ACDB-DA50762A986B}"/>
              </a:ext>
            </a:extLst>
          </p:cNvPr>
          <p:cNvSpPr txBox="1"/>
          <p:nvPr/>
        </p:nvSpPr>
        <p:spPr>
          <a:xfrm>
            <a:off x="9691800" y="5990740"/>
            <a:ext cx="263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3663294-75DB-3BE5-B0C9-C1FB233A8794}"/>
              </a:ext>
            </a:extLst>
          </p:cNvPr>
          <p:cNvSpPr/>
          <p:nvPr/>
        </p:nvSpPr>
        <p:spPr>
          <a:xfrm>
            <a:off x="4939553" y="1550546"/>
            <a:ext cx="267121" cy="358936"/>
          </a:xfrm>
          <a:prstGeom prst="rightArrow">
            <a:avLst>
              <a:gd name="adj1" fmla="val 75601"/>
              <a:gd name="adj2" fmla="val 33174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C09E5ED-4B90-2FEE-E91C-8A81954A9F0A}"/>
              </a:ext>
            </a:extLst>
          </p:cNvPr>
          <p:cNvCxnSpPr>
            <a:cxnSpLocks/>
          </p:cNvCxnSpPr>
          <p:nvPr/>
        </p:nvCxnSpPr>
        <p:spPr>
          <a:xfrm>
            <a:off x="5206674" y="1498980"/>
            <a:ext cx="0" cy="4723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C4B73F6-D0FC-5980-9130-4856CB0F32A0}"/>
              </a:ext>
            </a:extLst>
          </p:cNvPr>
          <p:cNvSpPr txBox="1"/>
          <p:nvPr/>
        </p:nvSpPr>
        <p:spPr>
          <a:xfrm>
            <a:off x="240225" y="6284093"/>
            <a:ext cx="119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Garantia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 Período de 30 dias, a partir do fechamento da agenda de acompanhamento em produção. O atendimento suporte será conforme modelo padrão acordado na proposta comercial. 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8B8B621-7D03-22B2-1D7B-A08D4B8988EA}"/>
              </a:ext>
            </a:extLst>
          </p:cNvPr>
          <p:cNvSpPr/>
          <p:nvPr/>
        </p:nvSpPr>
        <p:spPr>
          <a:xfrm>
            <a:off x="5353723" y="1927412"/>
            <a:ext cx="500232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D737839-440B-D943-F2F0-5D78BEFCE868}"/>
              </a:ext>
            </a:extLst>
          </p:cNvPr>
          <p:cNvSpPr/>
          <p:nvPr/>
        </p:nvSpPr>
        <p:spPr>
          <a:xfrm>
            <a:off x="5950080" y="2408873"/>
            <a:ext cx="1429575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87EAC18E-0D52-881D-4B88-143DC718C32A}"/>
              </a:ext>
            </a:extLst>
          </p:cNvPr>
          <p:cNvSpPr/>
          <p:nvPr/>
        </p:nvSpPr>
        <p:spPr>
          <a:xfrm>
            <a:off x="6216112" y="3491956"/>
            <a:ext cx="322724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1B371D60-E7B1-3BEA-135F-8C4012A9FCB4}"/>
              </a:ext>
            </a:extLst>
          </p:cNvPr>
          <p:cNvSpPr/>
          <p:nvPr/>
        </p:nvSpPr>
        <p:spPr>
          <a:xfrm>
            <a:off x="6094676" y="2920142"/>
            <a:ext cx="1839083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15804ACD-6FB6-1972-CE37-43E97CC6ADEF}"/>
              </a:ext>
            </a:extLst>
          </p:cNvPr>
          <p:cNvSpPr/>
          <p:nvPr/>
        </p:nvSpPr>
        <p:spPr>
          <a:xfrm>
            <a:off x="6412758" y="3982738"/>
            <a:ext cx="1521001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F6A4EE96-AA1B-2E2A-BEE1-5911692CE19D}"/>
              </a:ext>
            </a:extLst>
          </p:cNvPr>
          <p:cNvSpPr/>
          <p:nvPr/>
        </p:nvSpPr>
        <p:spPr>
          <a:xfrm>
            <a:off x="8657104" y="5010733"/>
            <a:ext cx="376513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D5F3279A-7387-D863-1704-B62DA0A19A70}"/>
              </a:ext>
            </a:extLst>
          </p:cNvPr>
          <p:cNvSpPr/>
          <p:nvPr/>
        </p:nvSpPr>
        <p:spPr>
          <a:xfrm>
            <a:off x="9033621" y="5569719"/>
            <a:ext cx="1634369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50CCE897-86A0-0B83-9F41-EE38EC20C637}"/>
              </a:ext>
            </a:extLst>
          </p:cNvPr>
          <p:cNvSpPr/>
          <p:nvPr/>
        </p:nvSpPr>
        <p:spPr>
          <a:xfrm>
            <a:off x="6412758" y="4440778"/>
            <a:ext cx="1698972" cy="358936"/>
          </a:xfrm>
          <a:prstGeom prst="rightArrow">
            <a:avLst>
              <a:gd name="adj1" fmla="val 75601"/>
              <a:gd name="adj2" fmla="val 3317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10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BAD475D-A353-468D-97BF-76E90F748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7371"/>
              </p:ext>
            </p:extLst>
          </p:nvPr>
        </p:nvGraphicFramePr>
        <p:xfrm>
          <a:off x="358814" y="1782748"/>
          <a:ext cx="5447030" cy="7600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650">
                  <a:extLst>
                    <a:ext uri="{9D8B030D-6E8A-4147-A177-3AD203B41FA5}">
                      <a16:colId xmlns:a16="http://schemas.microsoft.com/office/drawing/2014/main" val="3456397891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3265757006"/>
                    </a:ext>
                  </a:extLst>
                </a:gridCol>
                <a:gridCol w="2864485">
                  <a:extLst>
                    <a:ext uri="{9D8B030D-6E8A-4147-A177-3AD203B41FA5}">
                      <a16:colId xmlns:a16="http://schemas.microsoft.com/office/drawing/2014/main" val="17603799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TI (ITAESBRA)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Responsável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793948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</a:rPr>
                        <a:t>Gerente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907603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dirty="0">
                          <a:effectLst/>
                          <a:latin typeface="+mj-lt"/>
                        </a:rPr>
                        <a:t>Infraestrutura (TI) 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Janduir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074243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5820A3F-D861-49F2-9087-0B3A84F43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89848"/>
              </p:ext>
            </p:extLst>
          </p:nvPr>
        </p:nvGraphicFramePr>
        <p:xfrm>
          <a:off x="320714" y="4020597"/>
          <a:ext cx="5485130" cy="12668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8750">
                  <a:extLst>
                    <a:ext uri="{9D8B030D-6E8A-4147-A177-3AD203B41FA5}">
                      <a16:colId xmlns:a16="http://schemas.microsoft.com/office/drawing/2014/main" val="3797713833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448352661"/>
                    </a:ext>
                  </a:extLst>
                </a:gridCol>
                <a:gridCol w="2864485">
                  <a:extLst>
                    <a:ext uri="{9D8B030D-6E8A-4147-A177-3AD203B41FA5}">
                      <a16:colId xmlns:a16="http://schemas.microsoft.com/office/drawing/2014/main" val="1976072227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SIQ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Responsável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270903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</a:rPr>
                        <a:t>Gerente Projeto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</a:rPr>
                        <a:t>Karen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6584999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</a:rPr>
                        <a:t>Líder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</a:rPr>
                        <a:t>Fernanda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020634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Analista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Beatriz/ Igor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43428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Infraestrutura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Tiago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7521095"/>
                  </a:ext>
                </a:extLst>
              </a:tr>
            </a:tbl>
          </a:graphicData>
        </a:graphic>
      </p:graphicFrame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AAC48D21-F31D-4E9D-AF1A-0F8BA84B4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65630"/>
              </p:ext>
            </p:extLst>
          </p:nvPr>
        </p:nvGraphicFramePr>
        <p:xfrm>
          <a:off x="6267958" y="1782748"/>
          <a:ext cx="5447030" cy="7600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650">
                  <a:extLst>
                    <a:ext uri="{9D8B030D-6E8A-4147-A177-3AD203B41FA5}">
                      <a16:colId xmlns:a16="http://schemas.microsoft.com/office/drawing/2014/main" val="3456397891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3265757006"/>
                    </a:ext>
                  </a:extLst>
                </a:gridCol>
                <a:gridCol w="2864485">
                  <a:extLst>
                    <a:ext uri="{9D8B030D-6E8A-4147-A177-3AD203B41FA5}">
                      <a16:colId xmlns:a16="http://schemas.microsoft.com/office/drawing/2014/main" val="17603799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Compras (ITAESBRA)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Responsável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793948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</a:rPr>
                        <a:t>Gerente</a:t>
                      </a:r>
                      <a:endParaRPr lang="pt-BR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Mariana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907603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KEYUSER Documentos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Lazaro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6173338"/>
                  </a:ext>
                </a:extLst>
              </a:tr>
            </a:tbl>
          </a:graphicData>
        </a:graphic>
      </p:graphicFrame>
      <p:pic>
        <p:nvPicPr>
          <p:cNvPr id="5124" name="Picture 4" descr="Team Vector SVG Icon (4) - SVG Repo">
            <a:extLst>
              <a:ext uri="{FF2B5EF4-FFF2-40B4-BE49-F238E27FC236}">
                <a16:creationId xmlns:a16="http://schemas.microsoft.com/office/drawing/2014/main" id="{38F36060-F562-41CA-82E7-A60D3BDA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" y="142636"/>
            <a:ext cx="861774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66FE7EE-E23A-464D-A2D9-5818C5C6EB8A}"/>
              </a:ext>
            </a:extLst>
          </p:cNvPr>
          <p:cNvSpPr txBox="1"/>
          <p:nvPr/>
        </p:nvSpPr>
        <p:spPr>
          <a:xfrm>
            <a:off x="1090393" y="148063"/>
            <a:ext cx="64440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EQUIPE DO PROJETO</a:t>
            </a:r>
            <a:endParaRPr lang="pt-BR" sz="1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348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13066</TotalTime>
  <Words>3103</Words>
  <Application>Microsoft Office PowerPoint</Application>
  <PresentationFormat>Widescreen</PresentationFormat>
  <Paragraphs>727</Paragraphs>
  <Slides>65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5" baseType="lpstr">
      <vt:lpstr>Microsoft YaHei Light</vt:lpstr>
      <vt:lpstr>Arial</vt:lpstr>
      <vt:lpstr>Calibri</vt:lpstr>
      <vt:lpstr>Calibri Light</vt:lpstr>
      <vt:lpstr>Century Gothic</vt:lpstr>
      <vt:lpstr>Courier New</vt:lpstr>
      <vt:lpstr>Noto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Ewerton Araujo</dc:creator>
  <cp:lastModifiedBy>Beatriz Anholon</cp:lastModifiedBy>
  <cp:revision>468</cp:revision>
  <dcterms:created xsi:type="dcterms:W3CDTF">2020-09-15T22:27:02Z</dcterms:created>
  <dcterms:modified xsi:type="dcterms:W3CDTF">2024-04-29T18:11:51Z</dcterms:modified>
</cp:coreProperties>
</file>